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8" r:id="rId1"/>
  </p:sldMasterIdLst>
  <p:notesMasterIdLst>
    <p:notesMasterId r:id="rId26"/>
  </p:notesMasterIdLst>
  <p:sldIdLst>
    <p:sldId id="256" r:id="rId2"/>
    <p:sldId id="257" r:id="rId3"/>
    <p:sldId id="260" r:id="rId4"/>
    <p:sldId id="258" r:id="rId5"/>
    <p:sldId id="259" r:id="rId6"/>
    <p:sldId id="261" r:id="rId7"/>
    <p:sldId id="262" r:id="rId8"/>
    <p:sldId id="263" r:id="rId9"/>
    <p:sldId id="264" r:id="rId10"/>
    <p:sldId id="265" r:id="rId11"/>
    <p:sldId id="266" r:id="rId12"/>
    <p:sldId id="269" r:id="rId13"/>
    <p:sldId id="270" r:id="rId14"/>
    <p:sldId id="267" r:id="rId15"/>
    <p:sldId id="268" r:id="rId16"/>
    <p:sldId id="271" r:id="rId17"/>
    <p:sldId id="279" r:id="rId18"/>
    <p:sldId id="272"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67F17C-A6A1-462D-9BB4-E4EF153F40C6}">
          <p14:sldIdLst>
            <p14:sldId id="256"/>
            <p14:sldId id="257"/>
            <p14:sldId id="260"/>
            <p14:sldId id="258"/>
            <p14:sldId id="259"/>
            <p14:sldId id="261"/>
            <p14:sldId id="262"/>
            <p14:sldId id="263"/>
            <p14:sldId id="264"/>
            <p14:sldId id="265"/>
            <p14:sldId id="266"/>
            <p14:sldId id="269"/>
            <p14:sldId id="270"/>
            <p14:sldId id="267"/>
            <p14:sldId id="268"/>
            <p14:sldId id="271"/>
            <p14:sldId id="279"/>
            <p14:sldId id="272"/>
            <p14:sldId id="273"/>
            <p14:sldId id="274"/>
            <p14:sldId id="275"/>
            <p14:sldId id="276"/>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60" d="100"/>
          <a:sy n="60" d="100"/>
        </p:scale>
        <p:origin x="5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38C0F-BB8E-4A0A-A545-5AE3EDDF25C8}" type="datetimeFigureOut">
              <a:rPr lang="en-US" smtClean="0"/>
              <a:t>2/10/2026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39CA5-A627-4D6D-BB57-732409F870E9}" type="slidenum">
              <a:rPr lang="en-US" smtClean="0"/>
              <a:t>‹#›</a:t>
            </a:fld>
            <a:endParaRPr lang="en-US"/>
          </a:p>
        </p:txBody>
      </p:sp>
    </p:spTree>
    <p:extLst>
      <p:ext uri="{BB962C8B-B14F-4D97-AF65-F5344CB8AC3E}">
        <p14:creationId xmlns:p14="http://schemas.microsoft.com/office/powerpoint/2010/main" val="3053217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139CA5-A627-4D6D-BB57-732409F870E9}" type="slidenum">
              <a:rPr lang="en-US" smtClean="0"/>
              <a:t>4</a:t>
            </a:fld>
            <a:endParaRPr lang="en-US"/>
          </a:p>
        </p:txBody>
      </p:sp>
    </p:spTree>
    <p:extLst>
      <p:ext uri="{BB962C8B-B14F-4D97-AF65-F5344CB8AC3E}">
        <p14:creationId xmlns:p14="http://schemas.microsoft.com/office/powerpoint/2010/main" val="321089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139CA5-A627-4D6D-BB57-732409F870E9}" type="slidenum">
              <a:rPr lang="en-US" smtClean="0"/>
              <a:t>15</a:t>
            </a:fld>
            <a:endParaRPr lang="en-US"/>
          </a:p>
        </p:txBody>
      </p:sp>
    </p:spTree>
    <p:extLst>
      <p:ext uri="{BB962C8B-B14F-4D97-AF65-F5344CB8AC3E}">
        <p14:creationId xmlns:p14="http://schemas.microsoft.com/office/powerpoint/2010/main" val="1418288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139CA5-A627-4D6D-BB57-732409F870E9}" type="slidenum">
              <a:rPr lang="en-US" smtClean="0"/>
              <a:t>22</a:t>
            </a:fld>
            <a:endParaRPr lang="en-US"/>
          </a:p>
        </p:txBody>
      </p:sp>
    </p:spTree>
    <p:extLst>
      <p:ext uri="{BB962C8B-B14F-4D97-AF65-F5344CB8AC3E}">
        <p14:creationId xmlns:p14="http://schemas.microsoft.com/office/powerpoint/2010/main" val="205703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139CA5-A627-4D6D-BB57-732409F870E9}" type="slidenum">
              <a:rPr lang="en-US" smtClean="0"/>
              <a:t>23</a:t>
            </a:fld>
            <a:endParaRPr lang="en-US"/>
          </a:p>
        </p:txBody>
      </p:sp>
    </p:spTree>
    <p:extLst>
      <p:ext uri="{BB962C8B-B14F-4D97-AF65-F5344CB8AC3E}">
        <p14:creationId xmlns:p14="http://schemas.microsoft.com/office/powerpoint/2010/main" val="2502334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Slide Number Placeholder 5"/>
          <p:cNvSpPr>
            <a:spLocks noGrp="1"/>
          </p:cNvSpPr>
          <p:nvPr>
            <p:ph type="sldNum" sz="quarter" idx="12"/>
          </p:nvPr>
        </p:nvSpPr>
        <p:spPr>
          <a:xfrm>
            <a:off x="10352540" y="295729"/>
            <a:ext cx="838199" cy="767687"/>
          </a:xfrm>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2369644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502D15-BF45-49F1-ACCD-EDDD3562233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05766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txBody>
            <a:bodyPr/>
            <a:lstStyle/>
            <a:p>
              <a:endParaRPr lang="en-US"/>
            </a:p>
          </p:txBody>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4037233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759043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342060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6502D15-BF45-49F1-ACCD-EDDD35622333}" type="datetimeFigureOut">
              <a:rPr lang="en-US" smtClean="0"/>
              <a:t>2/10/2026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218788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6502D15-BF45-49F1-ACCD-EDDD35622333}" type="datetimeFigureOut">
              <a:rPr lang="en-US" smtClean="0"/>
              <a:t>2/10/2026</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81286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324153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410641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9456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502D15-BF45-49F1-ACCD-EDDD35622333}" type="datetimeFigureOut">
              <a:rPr lang="en-US" smtClean="0"/>
              <a:t>2/10/2026</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747073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502D15-BF45-49F1-ACCD-EDDD3562233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587947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502D15-BF45-49F1-ACCD-EDDD35622333}" type="datetimeFigureOut">
              <a:rPr lang="en-US" smtClean="0"/>
              <a:t>2/10/2026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4959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502D15-BF45-49F1-ACCD-EDDD35622333}" type="datetimeFigureOut">
              <a:rPr lang="en-US" smtClean="0"/>
              <a:t>2/10/2026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3740889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502D15-BF45-49F1-ACCD-EDDD35622333}" type="datetimeFigureOut">
              <a:rPr lang="en-US" smtClean="0"/>
              <a:t>2/10/2026</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4166439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502D15-BF45-49F1-ACCD-EDDD3562233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1243251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502D15-BF45-49F1-ACCD-EDDD35622333}" type="datetimeFigureOut">
              <a:rPr lang="en-US" smtClean="0"/>
              <a:t>2/10/2026</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p:cNvSpPr>
            <a:spLocks noGrp="1"/>
          </p:cNvSpPr>
          <p:nvPr>
            <p:ph type="sldNum" sz="quarter" idx="12"/>
          </p:nvPr>
        </p:nvSpPr>
        <p:spPr/>
        <p:txBody>
          <a:bodyPr/>
          <a:lstStyle/>
          <a:p>
            <a:fld id="{0AAD941B-9275-4596-93CD-85B9E47B7E3E}" type="slidenum">
              <a:rPr lang="en-US" smtClean="0"/>
              <a:t>‹#›</a:t>
            </a:fld>
            <a:endParaRPr lang="en-US"/>
          </a:p>
        </p:txBody>
      </p:sp>
    </p:spTree>
    <p:extLst>
      <p:ext uri="{BB962C8B-B14F-4D97-AF65-F5344CB8AC3E}">
        <p14:creationId xmlns:p14="http://schemas.microsoft.com/office/powerpoint/2010/main" val="645682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6502D15-BF45-49F1-ACCD-EDDD35622333}" type="datetimeFigureOut">
              <a:rPr lang="en-US" smtClean="0"/>
              <a:t>2/10/2026</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AAD941B-9275-4596-93CD-85B9E47B7E3E}" type="slidenum">
              <a:rPr lang="en-US" smtClean="0"/>
              <a:t>‹#›</a:t>
            </a:fld>
            <a:endParaRPr lang="en-US"/>
          </a:p>
        </p:txBody>
      </p:sp>
    </p:spTree>
    <p:extLst>
      <p:ext uri="{BB962C8B-B14F-4D97-AF65-F5344CB8AC3E}">
        <p14:creationId xmlns:p14="http://schemas.microsoft.com/office/powerpoint/2010/main" val="466259215"/>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MarkoCvijetinovic/graph-mining-mutag"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5E2E-D831-2D55-649C-705E749F0EBD}"/>
              </a:ext>
            </a:extLst>
          </p:cNvPr>
          <p:cNvSpPr>
            <a:spLocks noGrp="1"/>
          </p:cNvSpPr>
          <p:nvPr>
            <p:ph type="ctrTitle"/>
          </p:nvPr>
        </p:nvSpPr>
        <p:spPr/>
        <p:txBody>
          <a:bodyPr>
            <a:normAutofit/>
          </a:bodyPr>
          <a:lstStyle/>
          <a:p>
            <a:r>
              <a:rPr lang="en-US" dirty="0"/>
              <a:t>Graph Data Mining</a:t>
            </a:r>
          </a:p>
        </p:txBody>
      </p:sp>
      <p:sp>
        <p:nvSpPr>
          <p:cNvPr id="3" name="Subtitle 2">
            <a:extLst>
              <a:ext uri="{FF2B5EF4-FFF2-40B4-BE49-F238E27FC236}">
                <a16:creationId xmlns:a16="http://schemas.microsoft.com/office/drawing/2014/main" id="{540EF23F-207C-D040-AFB8-46F03D0FD918}"/>
              </a:ext>
            </a:extLst>
          </p:cNvPr>
          <p:cNvSpPr>
            <a:spLocks noGrp="1"/>
          </p:cNvSpPr>
          <p:nvPr>
            <p:ph type="subTitle" idx="1"/>
          </p:nvPr>
        </p:nvSpPr>
        <p:spPr/>
        <p:txBody>
          <a:bodyPr/>
          <a:lstStyle/>
          <a:p>
            <a:r>
              <a:rPr lang="sr-Latn-RS" dirty="0"/>
              <a:t>Marko Cvijetinović 7/2022</a:t>
            </a:r>
            <a:endParaRPr lang="en-US" dirty="0"/>
          </a:p>
        </p:txBody>
      </p:sp>
    </p:spTree>
    <p:extLst>
      <p:ext uri="{BB962C8B-B14F-4D97-AF65-F5344CB8AC3E}">
        <p14:creationId xmlns:p14="http://schemas.microsoft.com/office/powerpoint/2010/main" val="217699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0160-9484-692A-61CD-F62F60C3C3DA}"/>
              </a:ext>
            </a:extLst>
          </p:cNvPr>
          <p:cNvSpPr>
            <a:spLocks noGrp="1"/>
          </p:cNvSpPr>
          <p:nvPr>
            <p:ph type="title"/>
          </p:nvPr>
        </p:nvSpPr>
        <p:spPr/>
        <p:txBody>
          <a:bodyPr/>
          <a:lstStyle/>
          <a:p>
            <a:r>
              <a:rPr lang="en-US" dirty="0"/>
              <a:t>Frequent subgraph mining</a:t>
            </a:r>
          </a:p>
        </p:txBody>
      </p:sp>
      <p:sp>
        <p:nvSpPr>
          <p:cNvPr id="3" name="Content Placeholder 2">
            <a:extLst>
              <a:ext uri="{FF2B5EF4-FFF2-40B4-BE49-F238E27FC236}">
                <a16:creationId xmlns:a16="http://schemas.microsoft.com/office/drawing/2014/main" id="{395CF5FD-01C4-762F-4CA3-84B953B1E7F1}"/>
              </a:ext>
            </a:extLst>
          </p:cNvPr>
          <p:cNvSpPr>
            <a:spLocks noGrp="1"/>
          </p:cNvSpPr>
          <p:nvPr>
            <p:ph idx="1"/>
          </p:nvPr>
        </p:nvSpPr>
        <p:spPr/>
        <p:txBody>
          <a:bodyPr/>
          <a:lstStyle/>
          <a:p>
            <a:r>
              <a:rPr lang="en-US" dirty="0"/>
              <a:t>Whether to define the size of the graph via the number of nodes or edges -&gt; two approaches to generating frequent subgraphs</a:t>
            </a:r>
          </a:p>
          <a:p>
            <a:r>
              <a:rPr lang="en-US" dirty="0"/>
              <a:t>Symmetries are the enemy of the </a:t>
            </a:r>
            <a:r>
              <a:rPr lang="en-US" dirty="0" err="1"/>
              <a:t>Apriori</a:t>
            </a:r>
            <a:r>
              <a:rPr lang="en-US" dirty="0"/>
              <a:t> algorithm (toluene example)</a:t>
            </a:r>
          </a:p>
        </p:txBody>
      </p:sp>
      <p:pic>
        <p:nvPicPr>
          <p:cNvPr id="7" name="Picture 6">
            <a:extLst>
              <a:ext uri="{FF2B5EF4-FFF2-40B4-BE49-F238E27FC236}">
                <a16:creationId xmlns:a16="http://schemas.microsoft.com/office/drawing/2014/main" id="{6723B019-4060-4B57-5B38-8CA217E22656}"/>
              </a:ext>
            </a:extLst>
          </p:cNvPr>
          <p:cNvPicPr>
            <a:picLocks noChangeAspect="1"/>
          </p:cNvPicPr>
          <p:nvPr/>
        </p:nvPicPr>
        <p:blipFill>
          <a:blip r:embed="rId2"/>
          <a:stretch>
            <a:fillRect/>
          </a:stretch>
        </p:blipFill>
        <p:spPr>
          <a:xfrm>
            <a:off x="1087946" y="3772667"/>
            <a:ext cx="4534133" cy="2654436"/>
          </a:xfrm>
          <a:prstGeom prst="rect">
            <a:avLst/>
          </a:prstGeom>
        </p:spPr>
      </p:pic>
      <p:pic>
        <p:nvPicPr>
          <p:cNvPr id="9" name="Picture 8">
            <a:extLst>
              <a:ext uri="{FF2B5EF4-FFF2-40B4-BE49-F238E27FC236}">
                <a16:creationId xmlns:a16="http://schemas.microsoft.com/office/drawing/2014/main" id="{4D677887-1AC7-7340-FB56-157178370BC1}"/>
              </a:ext>
            </a:extLst>
          </p:cNvPr>
          <p:cNvPicPr>
            <a:picLocks noChangeAspect="1"/>
          </p:cNvPicPr>
          <p:nvPr/>
        </p:nvPicPr>
        <p:blipFill>
          <a:blip r:embed="rId3"/>
          <a:stretch>
            <a:fillRect/>
          </a:stretch>
        </p:blipFill>
        <p:spPr>
          <a:xfrm>
            <a:off x="6387035" y="3817119"/>
            <a:ext cx="4635738" cy="2609984"/>
          </a:xfrm>
          <a:prstGeom prst="rect">
            <a:avLst/>
          </a:prstGeom>
        </p:spPr>
      </p:pic>
      <p:sp>
        <p:nvSpPr>
          <p:cNvPr id="10" name="TextBox 9">
            <a:extLst>
              <a:ext uri="{FF2B5EF4-FFF2-40B4-BE49-F238E27FC236}">
                <a16:creationId xmlns:a16="http://schemas.microsoft.com/office/drawing/2014/main" id="{2E338596-64F5-7E94-DE7C-4F38D08DBB82}"/>
              </a:ext>
            </a:extLst>
          </p:cNvPr>
          <p:cNvSpPr txBox="1"/>
          <p:nvPr/>
        </p:nvSpPr>
        <p:spPr>
          <a:xfrm>
            <a:off x="2562178" y="6286377"/>
            <a:ext cx="2571366" cy="369332"/>
          </a:xfrm>
          <a:prstGeom prst="rect">
            <a:avLst/>
          </a:prstGeom>
          <a:noFill/>
        </p:spPr>
        <p:txBody>
          <a:bodyPr wrap="square" rtlCol="0">
            <a:spAutoFit/>
          </a:bodyPr>
          <a:lstStyle/>
          <a:p>
            <a:r>
              <a:rPr lang="en-US" dirty="0"/>
              <a:t>Using nodes</a:t>
            </a:r>
          </a:p>
        </p:txBody>
      </p:sp>
      <p:sp>
        <p:nvSpPr>
          <p:cNvPr id="11" name="TextBox 10">
            <a:extLst>
              <a:ext uri="{FF2B5EF4-FFF2-40B4-BE49-F238E27FC236}">
                <a16:creationId xmlns:a16="http://schemas.microsoft.com/office/drawing/2014/main" id="{BE92EBE3-C7B6-8D04-403F-AAF918628812}"/>
              </a:ext>
            </a:extLst>
          </p:cNvPr>
          <p:cNvSpPr txBox="1"/>
          <p:nvPr/>
        </p:nvSpPr>
        <p:spPr>
          <a:xfrm>
            <a:off x="7931000" y="6310177"/>
            <a:ext cx="2571366" cy="369332"/>
          </a:xfrm>
          <a:prstGeom prst="rect">
            <a:avLst/>
          </a:prstGeom>
          <a:noFill/>
        </p:spPr>
        <p:txBody>
          <a:bodyPr wrap="square" rtlCol="0">
            <a:spAutoFit/>
          </a:bodyPr>
          <a:lstStyle/>
          <a:p>
            <a:r>
              <a:rPr lang="en-US" dirty="0"/>
              <a:t>Using edges</a:t>
            </a:r>
          </a:p>
        </p:txBody>
      </p:sp>
      <p:sp>
        <p:nvSpPr>
          <p:cNvPr id="12" name="AutoShape 6" descr="3d Molecular Structure In Vibrant Purple Showcasing Interconnected Atoms  And Bonds Representing A Chemical Compound Or Element, 3d Molecule,  Chemical Structure, Molecular Model PNG Transparent Image and Clipart for  Free Download">
            <a:extLst>
              <a:ext uri="{FF2B5EF4-FFF2-40B4-BE49-F238E27FC236}">
                <a16:creationId xmlns:a16="http://schemas.microsoft.com/office/drawing/2014/main" id="{B84B2DEF-891C-6842-0DB1-A2B609D17E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6" name="Picture 6" descr="Toluene - Wikipedia">
            <a:extLst>
              <a:ext uri="{FF2B5EF4-FFF2-40B4-BE49-F238E27FC236}">
                <a16:creationId xmlns:a16="http://schemas.microsoft.com/office/drawing/2014/main" id="{26B3F39F-A3ED-6B27-9318-9209FE2F2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6408" y="2627066"/>
            <a:ext cx="777393" cy="14187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AA86808-4B6A-3FFE-BDC4-D3FD3CF70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415" y="2336923"/>
            <a:ext cx="1580191" cy="105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97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048D-FE92-99E5-0911-5D4705B512EE}"/>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A1C8F85-37D1-CD86-66AD-6440CA50A13F}"/>
              </a:ext>
            </a:extLst>
          </p:cNvPr>
          <p:cNvSpPr>
            <a:spLocks noGrp="1"/>
          </p:cNvSpPr>
          <p:nvPr>
            <p:ph idx="1"/>
          </p:nvPr>
        </p:nvSpPr>
        <p:spPr>
          <a:xfrm>
            <a:off x="1154954" y="2603500"/>
            <a:ext cx="2840849" cy="3416300"/>
          </a:xfrm>
        </p:spPr>
        <p:txBody>
          <a:bodyPr/>
          <a:lstStyle/>
          <a:p>
            <a:r>
              <a:rPr lang="en-US" dirty="0"/>
              <a:t>Dataset used: MUTAG - the aim is to predict the mutagenicity of nitroaromatic compounds</a:t>
            </a:r>
          </a:p>
        </p:txBody>
      </p:sp>
      <p:pic>
        <p:nvPicPr>
          <p:cNvPr id="5" name="Picture 4">
            <a:extLst>
              <a:ext uri="{FF2B5EF4-FFF2-40B4-BE49-F238E27FC236}">
                <a16:creationId xmlns:a16="http://schemas.microsoft.com/office/drawing/2014/main" id="{998CF817-2AD4-9324-0790-98608128EEFF}"/>
              </a:ext>
            </a:extLst>
          </p:cNvPr>
          <p:cNvPicPr>
            <a:picLocks noChangeAspect="1"/>
          </p:cNvPicPr>
          <p:nvPr/>
        </p:nvPicPr>
        <p:blipFill>
          <a:blip r:embed="rId2"/>
          <a:stretch>
            <a:fillRect/>
          </a:stretch>
        </p:blipFill>
        <p:spPr>
          <a:xfrm>
            <a:off x="4295328" y="2435864"/>
            <a:ext cx="7896672" cy="4422136"/>
          </a:xfrm>
          <a:prstGeom prst="rect">
            <a:avLst/>
          </a:prstGeom>
        </p:spPr>
      </p:pic>
    </p:spTree>
    <p:extLst>
      <p:ext uri="{BB962C8B-B14F-4D97-AF65-F5344CB8AC3E}">
        <p14:creationId xmlns:p14="http://schemas.microsoft.com/office/powerpoint/2010/main" val="7791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30A18-3C94-6431-33C9-90FCF62D5C0A}"/>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7221FCB-F8F4-4B3D-BA62-1BB922424560}"/>
              </a:ext>
            </a:extLst>
          </p:cNvPr>
          <p:cNvSpPr>
            <a:spLocks noGrp="1"/>
          </p:cNvSpPr>
          <p:nvPr>
            <p:ph idx="1"/>
          </p:nvPr>
        </p:nvSpPr>
        <p:spPr>
          <a:xfrm>
            <a:off x="1154955" y="2603500"/>
            <a:ext cx="2975188" cy="3416300"/>
          </a:xfrm>
        </p:spPr>
        <p:txBody>
          <a:bodyPr/>
          <a:lstStyle/>
          <a:p>
            <a:r>
              <a:rPr lang="en-US" dirty="0"/>
              <a:t>Ullmann's algorithm for subgraph isomorphism</a:t>
            </a:r>
          </a:p>
          <a:p>
            <a:r>
              <a:rPr lang="en-US" dirty="0"/>
              <a:t>All matches with naphthalene (double hexagon) were searched</a:t>
            </a:r>
          </a:p>
        </p:txBody>
      </p:sp>
      <p:pic>
        <p:nvPicPr>
          <p:cNvPr id="7" name="Picture 6">
            <a:extLst>
              <a:ext uri="{FF2B5EF4-FFF2-40B4-BE49-F238E27FC236}">
                <a16:creationId xmlns:a16="http://schemas.microsoft.com/office/drawing/2014/main" id="{1AB36165-09F3-C862-345E-41310B76F909}"/>
              </a:ext>
            </a:extLst>
          </p:cNvPr>
          <p:cNvPicPr>
            <a:picLocks noChangeAspect="1"/>
          </p:cNvPicPr>
          <p:nvPr/>
        </p:nvPicPr>
        <p:blipFill>
          <a:blip r:embed="rId2"/>
          <a:stretch>
            <a:fillRect/>
          </a:stretch>
        </p:blipFill>
        <p:spPr>
          <a:xfrm>
            <a:off x="4224671" y="2399533"/>
            <a:ext cx="7967330" cy="4458467"/>
          </a:xfrm>
          <a:prstGeom prst="rect">
            <a:avLst/>
          </a:prstGeom>
        </p:spPr>
      </p:pic>
      <p:pic>
        <p:nvPicPr>
          <p:cNvPr id="1026" name="Picture 2" descr="organic chemistry - Why does fusing benzene rings not produce polycyclic  alkynes? - Chemistry Stack Exchange">
            <a:extLst>
              <a:ext uri="{FF2B5EF4-FFF2-40B4-BE49-F238E27FC236}">
                <a16:creationId xmlns:a16="http://schemas.microsoft.com/office/drawing/2014/main" id="{5924A65D-73AE-2E0E-B520-B15FEDBF1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244" y="4935150"/>
            <a:ext cx="1443618" cy="861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463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74C2B-1AE7-216B-2D60-0A96F0A8E82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B49076C-0556-39BD-4321-8BC0DB4B4B64}"/>
              </a:ext>
            </a:extLst>
          </p:cNvPr>
          <p:cNvSpPr>
            <a:spLocks noGrp="1"/>
          </p:cNvSpPr>
          <p:nvPr>
            <p:ph idx="1"/>
          </p:nvPr>
        </p:nvSpPr>
        <p:spPr>
          <a:xfrm>
            <a:off x="1154954" y="2603499"/>
            <a:ext cx="3251349" cy="3913901"/>
          </a:xfrm>
        </p:spPr>
        <p:txBody>
          <a:bodyPr>
            <a:normAutofit/>
          </a:bodyPr>
          <a:lstStyle/>
          <a:p>
            <a:r>
              <a:rPr lang="en-US" dirty="0"/>
              <a:t>Clustering via topological descriptors</a:t>
            </a:r>
          </a:p>
          <a:p>
            <a:r>
              <a:rPr lang="en-US" dirty="0"/>
              <a:t>The used algorithm (OPTICS) did not have any information about element labels!</a:t>
            </a:r>
          </a:p>
          <a:p>
            <a:r>
              <a:rPr lang="en-US" dirty="0"/>
              <a:t>Classification</a:t>
            </a:r>
            <a:r>
              <a:rPr lang="sr-Latn-RS" dirty="0"/>
              <a:t>:</a:t>
            </a:r>
          </a:p>
          <a:p>
            <a:pPr lvl="1"/>
            <a:r>
              <a:rPr lang="sr-Latn-RS" dirty="0"/>
              <a:t>SVM: 87%</a:t>
            </a:r>
          </a:p>
          <a:p>
            <a:pPr lvl="1"/>
            <a:r>
              <a:rPr lang="en-US" dirty="0"/>
              <a:t>GaussianNB</a:t>
            </a:r>
            <a:r>
              <a:rPr lang="sr-Latn-RS" dirty="0"/>
              <a:t>: 88%</a:t>
            </a:r>
          </a:p>
          <a:p>
            <a:pPr lvl="1"/>
            <a:r>
              <a:rPr lang="sr-Latn-RS" dirty="0"/>
              <a:t>Logistička regresija: 85% </a:t>
            </a:r>
          </a:p>
        </p:txBody>
      </p:sp>
      <p:pic>
        <p:nvPicPr>
          <p:cNvPr id="5" name="Picture 4">
            <a:extLst>
              <a:ext uri="{FF2B5EF4-FFF2-40B4-BE49-F238E27FC236}">
                <a16:creationId xmlns:a16="http://schemas.microsoft.com/office/drawing/2014/main" id="{D30B00B4-2761-6522-3365-8F27C418D765}"/>
              </a:ext>
            </a:extLst>
          </p:cNvPr>
          <p:cNvPicPr>
            <a:picLocks noChangeAspect="1"/>
          </p:cNvPicPr>
          <p:nvPr/>
        </p:nvPicPr>
        <p:blipFill>
          <a:blip r:embed="rId2"/>
          <a:stretch>
            <a:fillRect/>
          </a:stretch>
        </p:blipFill>
        <p:spPr>
          <a:xfrm>
            <a:off x="4138863" y="2342401"/>
            <a:ext cx="8053138" cy="4515600"/>
          </a:xfrm>
          <a:prstGeom prst="rect">
            <a:avLst/>
          </a:prstGeom>
        </p:spPr>
      </p:pic>
    </p:spTree>
    <p:extLst>
      <p:ext uri="{BB962C8B-B14F-4D97-AF65-F5344CB8AC3E}">
        <p14:creationId xmlns:p14="http://schemas.microsoft.com/office/powerpoint/2010/main" val="352977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69E9-BA2D-2C6E-A8B0-4E7A9839168A}"/>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11ABE3A7-4996-F106-6042-8DAB99E7D30B}"/>
              </a:ext>
            </a:extLst>
          </p:cNvPr>
          <p:cNvSpPr>
            <a:spLocks noGrp="1"/>
          </p:cNvSpPr>
          <p:nvPr>
            <p:ph idx="1"/>
          </p:nvPr>
        </p:nvSpPr>
        <p:spPr>
          <a:xfrm>
            <a:off x="1154955" y="2603500"/>
            <a:ext cx="5098560" cy="3416300"/>
          </a:xfrm>
        </p:spPr>
        <p:txBody>
          <a:bodyPr/>
          <a:lstStyle/>
          <a:p>
            <a:r>
              <a:rPr lang="en-US" dirty="0"/>
              <a:t>Scalability</a:t>
            </a:r>
            <a:endParaRPr lang="sr-Latn-RS" dirty="0"/>
          </a:p>
          <a:p>
            <a:r>
              <a:rPr lang="en-US" dirty="0"/>
              <a:t>NP hard calculations</a:t>
            </a:r>
            <a:endParaRPr lang="sr-Latn-RS" dirty="0"/>
          </a:p>
          <a:p>
            <a:r>
              <a:rPr lang="en-US" dirty="0"/>
              <a:t>We look for meaningful traits ourselves</a:t>
            </a:r>
          </a:p>
          <a:p>
            <a:r>
              <a:rPr lang="en-US" dirty="0"/>
              <a:t>The larger and more heterogeneous the graph, the richer the representation required</a:t>
            </a:r>
          </a:p>
          <a:p>
            <a:r>
              <a:rPr lang="en-US" dirty="0"/>
              <a:t>Solution: Graph Neural Networks</a:t>
            </a:r>
          </a:p>
        </p:txBody>
      </p:sp>
      <p:pic>
        <p:nvPicPr>
          <p:cNvPr id="1026" name="Picture 2" descr="Analyze Massive Data Graphs On Your PC With This Device">
            <a:extLst>
              <a:ext uri="{FF2B5EF4-FFF2-40B4-BE49-F238E27FC236}">
                <a16:creationId xmlns:a16="http://schemas.microsoft.com/office/drawing/2014/main" id="{FC31F70E-C198-A4B1-E2B8-4C5CE2849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3515" y="2362710"/>
            <a:ext cx="5686177" cy="439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577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9DA38-9A5E-E4FE-D2F2-793E54A316B3}"/>
              </a:ext>
            </a:extLst>
          </p:cNvPr>
          <p:cNvSpPr>
            <a:spLocks noGrp="1"/>
          </p:cNvSpPr>
          <p:nvPr>
            <p:ph type="title"/>
          </p:nvPr>
        </p:nvSpPr>
        <p:spPr/>
        <p:txBody>
          <a:bodyPr>
            <a:normAutofit/>
          </a:bodyPr>
          <a:lstStyle/>
          <a:p>
            <a:r>
              <a:rPr lang="en-US" dirty="0"/>
              <a:t>Graph Neural Networks</a:t>
            </a:r>
            <a:r>
              <a:rPr lang="sr-Latn-RS" dirty="0"/>
              <a:t>(</a:t>
            </a:r>
            <a:r>
              <a:rPr lang="sr-Latn-RS" dirty="0" err="1"/>
              <a:t>GNNs</a:t>
            </a:r>
            <a:r>
              <a:rPr lang="sr-Latn-RS" dirty="0"/>
              <a:t>)</a:t>
            </a:r>
            <a:endParaRPr lang="en-US" dirty="0"/>
          </a:p>
        </p:txBody>
      </p:sp>
      <p:sp>
        <p:nvSpPr>
          <p:cNvPr id="7" name="Text Placeholder 6">
            <a:extLst>
              <a:ext uri="{FF2B5EF4-FFF2-40B4-BE49-F238E27FC236}">
                <a16:creationId xmlns:a16="http://schemas.microsoft.com/office/drawing/2014/main" id="{45CB13B9-CC9E-7E9D-2F67-44DFF2FC079C}"/>
              </a:ext>
            </a:extLst>
          </p:cNvPr>
          <p:cNvSpPr>
            <a:spLocks noGrp="1"/>
          </p:cNvSpPr>
          <p:nvPr>
            <p:ph type="body" sz="half" idx="2"/>
          </p:nvPr>
        </p:nvSpPr>
        <p:spPr/>
        <p:txBody>
          <a:bodyPr/>
          <a:lstStyle/>
          <a:p>
            <a:r>
              <a:rPr lang="sr-Latn-RS" dirty="0"/>
              <a:t>Marko Cvijetinović 7/2022</a:t>
            </a:r>
            <a:endParaRPr lang="en-US" dirty="0"/>
          </a:p>
        </p:txBody>
      </p:sp>
      <p:pic>
        <p:nvPicPr>
          <p:cNvPr id="2052" name="Picture 4" descr="Various applications of GNNs on molecular sciences. 1 | Download Scientific  Diagram">
            <a:extLst>
              <a:ext uri="{FF2B5EF4-FFF2-40B4-BE49-F238E27FC236}">
                <a16:creationId xmlns:a16="http://schemas.microsoft.com/office/drawing/2014/main" id="{0E2DC7AB-37AE-9154-2E3D-C77986AB3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430" y="1386254"/>
            <a:ext cx="5357525" cy="454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30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0F10-E9F2-3507-B0D0-183C3ED4AF44}"/>
              </a:ext>
            </a:extLst>
          </p:cNvPr>
          <p:cNvSpPr>
            <a:spLocks noGrp="1"/>
          </p:cNvSpPr>
          <p:nvPr>
            <p:ph type="title"/>
          </p:nvPr>
        </p:nvSpPr>
        <p:spPr/>
        <p:txBody>
          <a:bodyPr/>
          <a:lstStyle/>
          <a:p>
            <a:r>
              <a:rPr lang="sr-Latn-RS" noProof="1"/>
              <a:t>Graph Convolutional Networks (GCNs)</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3DE112AF-C8F7-7274-E67F-3C30306F83CA}"/>
                  </a:ext>
                </a:extLst>
              </p:cNvPr>
              <p:cNvSpPr>
                <a:spLocks noGrp="1"/>
              </p:cNvSpPr>
              <p:nvPr>
                <p:ph idx="1"/>
              </p:nvPr>
            </p:nvSpPr>
            <p:spPr>
              <a:xfrm>
                <a:off x="1154954" y="2603500"/>
                <a:ext cx="5043328" cy="3791163"/>
              </a:xfrm>
            </p:spPr>
            <p:txBody>
              <a:bodyPr>
                <a:normAutofit/>
              </a:bodyPr>
              <a:lstStyle/>
              <a:p>
                <a:r>
                  <a:rPr lang="en-US" dirty="0"/>
                  <a:t>We consider the classification/clustering of the entire graph, but also of the nodes (a series of features)</a:t>
                </a:r>
              </a:p>
              <a:p>
                <a14:m>
                  <m:oMath xmlns:m="http://schemas.openxmlformats.org/officeDocument/2006/math">
                    <m:sSub>
                      <m:sSubPr>
                        <m:ctrlPr>
                          <a:rPr lang="sr-Latn-RS" i="1" noProof="1" dirty="0" smtClean="0">
                            <a:latin typeface="Cambria Math" panose="02040503050406030204" pitchFamily="18" charset="0"/>
                          </a:rPr>
                        </m:ctrlPr>
                      </m:sSubPr>
                      <m:e>
                        <m:r>
                          <a:rPr lang="sr-Latn-RS" i="1" noProof="1" dirty="0" smtClean="0">
                            <a:latin typeface="Cambria Math" panose="02040503050406030204" pitchFamily="18" charset="0"/>
                          </a:rPr>
                          <m:t>𝑀𝐿𝑃</m:t>
                        </m:r>
                      </m:e>
                      <m:sub>
                        <m:r>
                          <a:rPr lang="sr-Latn-RS" b="0" i="1" noProof="1" dirty="0" smtClean="0">
                            <a:latin typeface="Cambria Math" panose="02040503050406030204" pitchFamily="18" charset="0"/>
                          </a:rPr>
                          <m:t>𝜃</m:t>
                        </m:r>
                      </m:sub>
                    </m:sSub>
                  </m:oMath>
                </a14:m>
                <a:r>
                  <a:rPr lang="sr-Latn-RS" i="1" noProof="1"/>
                  <a:t> (f(A) </a:t>
                </a:r>
                <a14:m>
                  <m:oMath xmlns:m="http://schemas.openxmlformats.org/officeDocument/2006/math">
                    <m:sSub>
                      <m:sSubPr>
                        <m:ctrlPr>
                          <a:rPr lang="sr-Latn-RS" i="1" noProof="1" dirty="0" smtClean="0">
                            <a:latin typeface="Cambria Math" panose="02040503050406030204" pitchFamily="18" charset="0"/>
                          </a:rPr>
                        </m:ctrlPr>
                      </m:sSubPr>
                      <m:e>
                        <m:r>
                          <a:rPr lang="sr-Latn-RS" i="1" noProof="1" dirty="0" smtClean="0">
                            <a:latin typeface="Cambria Math" panose="02040503050406030204" pitchFamily="18" charset="0"/>
                          </a:rPr>
                          <m:t>𝑀𝐿𝑃</m:t>
                        </m:r>
                      </m:e>
                      <m:sub>
                        <m:r>
                          <a:rPr lang="sr-Latn-RS" b="0" i="1" noProof="1" dirty="0" smtClean="0">
                            <a:latin typeface="Cambria Math" panose="02040503050406030204" pitchFamily="18" charset="0"/>
                          </a:rPr>
                          <m:t>𝜙</m:t>
                        </m:r>
                      </m:sub>
                    </m:sSub>
                  </m:oMath>
                </a14:m>
                <a:r>
                  <a:rPr lang="sr-Latn-RS" i="1" noProof="1"/>
                  <a:t> (X))</a:t>
                </a:r>
                <a:r>
                  <a:rPr lang="en-US" i="1" noProof="1"/>
                  <a:t> is possible</a:t>
                </a:r>
                <a:r>
                  <a:rPr lang="sr-Latn-RS" i="1" noProof="1"/>
                  <a:t>, </a:t>
                </a:r>
                <a:r>
                  <a:rPr lang="en-US" dirty="0"/>
                  <a:t>but we don't use the graph structure enough (two regular neural networks + apply adjacency matrix between them)</a:t>
                </a:r>
                <a:endParaRPr lang="sr-Latn-RS" i="1" noProof="1"/>
              </a:p>
              <a:p>
                <a:r>
                  <a:rPr lang="en-US" dirty="0"/>
                  <a:t>Abstraction of convolutional networks to non-Euclidean spaces</a:t>
                </a:r>
              </a:p>
              <a:p>
                <a:r>
                  <a:rPr lang="en-US" dirty="0"/>
                  <a:t>It is necessary to predefine convolution operators (what is the neighborhood of a node) and pooling for graphs</a:t>
                </a:r>
              </a:p>
            </p:txBody>
          </p:sp>
        </mc:Choice>
        <mc:Fallback>
          <p:sp>
            <p:nvSpPr>
              <p:cNvPr id="9" name="Content Placeholder 8">
                <a:extLst>
                  <a:ext uri="{FF2B5EF4-FFF2-40B4-BE49-F238E27FC236}">
                    <a16:creationId xmlns:a16="http://schemas.microsoft.com/office/drawing/2014/main" id="{3DE112AF-C8F7-7274-E67F-3C30306F83CA}"/>
                  </a:ext>
                </a:extLst>
              </p:cNvPr>
              <p:cNvSpPr>
                <a:spLocks noGrp="1" noRot="1" noChangeAspect="1" noMove="1" noResize="1" noEditPoints="1" noAdjustHandles="1" noChangeArrowheads="1" noChangeShapeType="1" noTextEdit="1"/>
              </p:cNvSpPr>
              <p:nvPr>
                <p:ph idx="1"/>
              </p:nvPr>
            </p:nvSpPr>
            <p:spPr>
              <a:xfrm>
                <a:off x="1154954" y="2603500"/>
                <a:ext cx="5043328" cy="3791163"/>
              </a:xfrm>
              <a:blipFill>
                <a:blip r:embed="rId2"/>
                <a:stretch>
                  <a:fillRect l="-242" t="-804" r="-1208" b="-2412"/>
                </a:stretch>
              </a:blipFill>
            </p:spPr>
            <p:txBody>
              <a:bodyPr/>
              <a:lstStyle/>
              <a:p>
                <a:r>
                  <a:rPr lang="en-US">
                    <a:noFill/>
                  </a:rPr>
                  <a:t> </a:t>
                </a:r>
              </a:p>
            </p:txBody>
          </p:sp>
        </mc:Fallback>
      </mc:AlternateContent>
      <p:pic>
        <p:nvPicPr>
          <p:cNvPr id="1030" name="Picture 6" descr="Convolutional Neural Networks Explained with Examples">
            <a:extLst>
              <a:ext uri="{FF2B5EF4-FFF2-40B4-BE49-F238E27FC236}">
                <a16:creationId xmlns:a16="http://schemas.microsoft.com/office/drawing/2014/main" id="{457F6EA8-A86B-487D-2B29-13D93DD88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85"/>
          <a:stretch>
            <a:fillRect/>
          </a:stretch>
        </p:blipFill>
        <p:spPr bwMode="auto">
          <a:xfrm>
            <a:off x="6096000" y="3232619"/>
            <a:ext cx="6096001" cy="316204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raph Neural Network and Some of GNN Applications">
            <a:extLst>
              <a:ext uri="{FF2B5EF4-FFF2-40B4-BE49-F238E27FC236}">
                <a16:creationId xmlns:a16="http://schemas.microsoft.com/office/drawing/2014/main" id="{B5628869-A18B-BC5B-D128-BF8C65EE4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929" y="3232619"/>
            <a:ext cx="6151071" cy="309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anim calcmode="lin" valueType="num">
                                      <p:cBhvr>
                                        <p:cTn id="8" dur="1000" fill="hold"/>
                                        <p:tgtEl>
                                          <p:spTgt spid="1030"/>
                                        </p:tgtEl>
                                        <p:attrNameLst>
                                          <p:attrName>ppt_x</p:attrName>
                                        </p:attrNameLst>
                                      </p:cBhvr>
                                      <p:tavLst>
                                        <p:tav tm="0">
                                          <p:val>
                                            <p:strVal val="#ppt_x"/>
                                          </p:val>
                                        </p:tav>
                                        <p:tav tm="100000">
                                          <p:val>
                                            <p:strVal val="#ppt_x"/>
                                          </p:val>
                                        </p:tav>
                                      </p:tavLst>
                                    </p:anim>
                                    <p:anim calcmode="lin" valueType="num">
                                      <p:cBhvr>
                                        <p:cTn id="9"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1000"/>
                                        <p:tgtEl>
                                          <p:spTgt spid="6146"/>
                                        </p:tgtEl>
                                      </p:cBhvr>
                                    </p:animEffect>
                                    <p:anim calcmode="lin" valueType="num">
                                      <p:cBhvr>
                                        <p:cTn id="15" dur="1000" fill="hold"/>
                                        <p:tgtEl>
                                          <p:spTgt spid="6146"/>
                                        </p:tgtEl>
                                        <p:attrNameLst>
                                          <p:attrName>ppt_x</p:attrName>
                                        </p:attrNameLst>
                                      </p:cBhvr>
                                      <p:tavLst>
                                        <p:tav tm="0">
                                          <p:val>
                                            <p:strVal val="#ppt_x"/>
                                          </p:val>
                                        </p:tav>
                                        <p:tav tm="100000">
                                          <p:val>
                                            <p:strVal val="#ppt_x"/>
                                          </p:val>
                                        </p:tav>
                                      </p:tavLst>
                                    </p:anim>
                                    <p:anim calcmode="lin" valueType="num">
                                      <p:cBhvr>
                                        <p:cTn id="16"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392C-2572-577A-9691-F06EB69E956D}"/>
              </a:ext>
            </a:extLst>
          </p:cNvPr>
          <p:cNvSpPr>
            <a:spLocks noGrp="1"/>
          </p:cNvSpPr>
          <p:nvPr>
            <p:ph type="title"/>
          </p:nvPr>
        </p:nvSpPr>
        <p:spPr/>
        <p:txBody>
          <a:bodyPr/>
          <a:lstStyle/>
          <a:p>
            <a:r>
              <a:rPr lang="sr-Latn-RS" noProof="1"/>
              <a:t>Graph Convolutional Networks (GCNs)</a:t>
            </a:r>
            <a:endParaRPr lang="en-US" dirty="0"/>
          </a:p>
        </p:txBody>
      </p:sp>
      <p:sp>
        <p:nvSpPr>
          <p:cNvPr id="3" name="Content Placeholder 2">
            <a:extLst>
              <a:ext uri="{FF2B5EF4-FFF2-40B4-BE49-F238E27FC236}">
                <a16:creationId xmlns:a16="http://schemas.microsoft.com/office/drawing/2014/main" id="{1BAB151D-F48E-7801-4CB4-A0B03D305141}"/>
              </a:ext>
            </a:extLst>
          </p:cNvPr>
          <p:cNvSpPr>
            <a:spLocks noGrp="1"/>
          </p:cNvSpPr>
          <p:nvPr>
            <p:ph idx="1"/>
          </p:nvPr>
        </p:nvSpPr>
        <p:spPr>
          <a:xfrm>
            <a:off x="1154955" y="2603500"/>
            <a:ext cx="6092740" cy="3416300"/>
          </a:xfrm>
        </p:spPr>
        <p:txBody>
          <a:bodyPr/>
          <a:lstStyle/>
          <a:p>
            <a:r>
              <a:rPr lang="en-US" dirty="0"/>
              <a:t>Transition from a spatial signal (image) to a graph one</a:t>
            </a:r>
          </a:p>
          <a:p>
            <a:r>
              <a:rPr lang="en-US" dirty="0"/>
              <a:t>Each iteration transmits a signal from a node to its neighbors</a:t>
            </a:r>
          </a:p>
          <a:p>
            <a:r>
              <a:rPr lang="en-US" dirty="0"/>
              <a:t>The adjacency matrix mathematically describes this because its multiplication with the vector of some nodes outputs their neighbors</a:t>
            </a:r>
          </a:p>
        </p:txBody>
      </p:sp>
      <p:pic>
        <p:nvPicPr>
          <p:cNvPr id="3074" name="Picture 2" descr="Figure 1 from Big Data Analysis with Signal Processing on Graphs:  Representation and processing of massive data sets with irregular structure  | Semantic Scholar">
            <a:extLst>
              <a:ext uri="{FF2B5EF4-FFF2-40B4-BE49-F238E27FC236}">
                <a16:creationId xmlns:a16="http://schemas.microsoft.com/office/drawing/2014/main" id="{368768FE-4522-D960-D5C4-2B5CEDA56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019" y="2302836"/>
            <a:ext cx="3462997" cy="45060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nversion of Block Diagrams into Signal Flow Graphs - GeeksforGeeks">
            <a:extLst>
              <a:ext uri="{FF2B5EF4-FFF2-40B4-BE49-F238E27FC236}">
                <a16:creationId xmlns:a16="http://schemas.microsoft.com/office/drawing/2014/main" id="{3EC86C32-4F03-5CBD-3464-AE67D6702A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08" b="10891"/>
          <a:stretch>
            <a:fillRect/>
          </a:stretch>
        </p:blipFill>
        <p:spPr bwMode="auto">
          <a:xfrm>
            <a:off x="1452450" y="5042699"/>
            <a:ext cx="4752015" cy="181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57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DFC2-22DD-A704-7219-9EEA0A50119C}"/>
              </a:ext>
            </a:extLst>
          </p:cNvPr>
          <p:cNvSpPr>
            <a:spLocks noGrp="1"/>
          </p:cNvSpPr>
          <p:nvPr>
            <p:ph type="title"/>
          </p:nvPr>
        </p:nvSpPr>
        <p:spPr/>
        <p:txBody>
          <a:bodyPr/>
          <a:lstStyle/>
          <a:p>
            <a:r>
              <a:rPr lang="en-US" dirty="0"/>
              <a:t>Ag</a:t>
            </a:r>
            <a:r>
              <a:rPr lang="sr-Latn-RS" dirty="0"/>
              <a:t>g</a:t>
            </a:r>
            <a:r>
              <a:rPr lang="en-US" dirty="0" err="1"/>
              <a:t>regate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D34625-64E0-FA12-E318-F670E873CE7A}"/>
                  </a:ext>
                </a:extLst>
              </p:cNvPr>
              <p:cNvSpPr>
                <a:spLocks noGrp="1"/>
              </p:cNvSpPr>
              <p:nvPr>
                <p:ph idx="1"/>
              </p:nvPr>
            </p:nvSpPr>
            <p:spPr>
              <a:xfrm>
                <a:off x="1154954" y="2603499"/>
                <a:ext cx="6362763" cy="3668425"/>
              </a:xfrm>
            </p:spPr>
            <p:txBody>
              <a:bodyPr>
                <a:normAutofit/>
              </a:bodyPr>
              <a:lstStyle/>
              <a:p>
                <a:r>
                  <a:rPr lang="en-US" dirty="0"/>
                  <a:t>Nodes take information from their neighbors and change their feature vector</a:t>
                </a:r>
              </a:p>
              <a:p>
                <a14:m>
                  <m:oMath xmlns:m="http://schemas.openxmlformats.org/officeDocument/2006/math">
                    <m:sSubSup>
                      <m:sSubSupPr>
                        <m:ctrlPr>
                          <a:rPr lang="sr-Latn-RS" i="1" smtClean="0">
                            <a:latin typeface="Cambria Math" panose="02040503050406030204" pitchFamily="18" charset="0"/>
                          </a:rPr>
                        </m:ctrlPr>
                      </m:sSubSupPr>
                      <m:e>
                        <m:r>
                          <a:rPr lang="sr-Latn-RS" i="1">
                            <a:latin typeface="Cambria Math" panose="02040503050406030204" pitchFamily="18" charset="0"/>
                          </a:rPr>
                          <m:t>h</m:t>
                        </m:r>
                      </m:e>
                      <m:sub>
                        <m:r>
                          <a:rPr lang="sr-Latn-RS" i="1">
                            <a:latin typeface="Cambria Math" panose="02040503050406030204" pitchFamily="18" charset="0"/>
                          </a:rPr>
                          <m:t>𝑢</m:t>
                        </m:r>
                      </m:sub>
                      <m:sup>
                        <m:r>
                          <a:rPr lang="sr-Latn-RS" i="1">
                            <a:latin typeface="Cambria Math" panose="02040503050406030204" pitchFamily="18" charset="0"/>
                          </a:rPr>
                          <m:t>𝑘</m:t>
                        </m:r>
                        <m:r>
                          <a:rPr lang="sr-Latn-RS" i="1">
                            <a:latin typeface="Cambria Math" panose="02040503050406030204" pitchFamily="18" charset="0"/>
                          </a:rPr>
                          <m:t>+1</m:t>
                        </m:r>
                      </m:sup>
                    </m:sSubSup>
                    <m:r>
                      <a:rPr lang="sr-Latn-RS" b="0" i="1" smtClean="0">
                        <a:latin typeface="Cambria Math" panose="02040503050406030204" pitchFamily="18" charset="0"/>
                      </a:rPr>
                      <m:t>= </m:t>
                    </m:r>
                    <m:sSup>
                      <m:sSupPr>
                        <m:ctrlPr>
                          <a:rPr lang="sr-Latn-RS" i="1">
                            <a:latin typeface="Cambria Math" panose="02040503050406030204" pitchFamily="18" charset="0"/>
                          </a:rPr>
                        </m:ctrlPr>
                      </m:sSupPr>
                      <m:e>
                        <m:r>
                          <a:rPr lang="sr-Latn-RS" i="1">
                            <a:latin typeface="Cambria Math" panose="02040503050406030204" pitchFamily="18" charset="0"/>
                          </a:rPr>
                          <m:t>𝑎𝑔𝑔𝑟𝑒𝑔𝑎𝑡𝑒</m:t>
                        </m:r>
                      </m:e>
                      <m:sup>
                        <m:d>
                          <m:dPr>
                            <m:ctrlPr>
                              <a:rPr lang="sr-Latn-RS" i="1">
                                <a:latin typeface="Cambria Math" panose="02040503050406030204" pitchFamily="18" charset="0"/>
                              </a:rPr>
                            </m:ctrlPr>
                          </m:dPr>
                          <m:e>
                            <m:r>
                              <a:rPr lang="sr-Latn-RS" i="1">
                                <a:latin typeface="Cambria Math" panose="02040503050406030204" pitchFamily="18" charset="0"/>
                              </a:rPr>
                              <m:t>𝑘</m:t>
                            </m:r>
                          </m:e>
                        </m:d>
                      </m:sup>
                    </m:sSup>
                    <m:d>
                      <m:dPr>
                        <m:ctrlPr>
                          <a:rPr lang="sr-Latn-RS" i="1" smtClean="0">
                            <a:latin typeface="Cambria Math" panose="02040503050406030204" pitchFamily="18" charset="0"/>
                          </a:rPr>
                        </m:ctrlPr>
                      </m:dPr>
                      <m:e>
                        <m:d>
                          <m:dPr>
                            <m:begChr m:val="{"/>
                            <m:endChr m:val="}"/>
                            <m:ctrlPr>
                              <a:rPr lang="sr-Latn-RS" i="1">
                                <a:latin typeface="Cambria Math" panose="02040503050406030204" pitchFamily="18" charset="0"/>
                              </a:rPr>
                            </m:ctrlPr>
                          </m:dPr>
                          <m:e>
                            <m:sSubSup>
                              <m:sSubSupPr>
                                <m:ctrlPr>
                                  <a:rPr lang="sr-Latn-RS" i="1">
                                    <a:latin typeface="Cambria Math" panose="02040503050406030204" pitchFamily="18" charset="0"/>
                                  </a:rPr>
                                </m:ctrlPr>
                              </m:sSubSupPr>
                              <m:e>
                                <m:r>
                                  <a:rPr lang="sr-Latn-RS" i="1">
                                    <a:latin typeface="Cambria Math" panose="02040503050406030204" pitchFamily="18" charset="0"/>
                                  </a:rPr>
                                  <m:t>h</m:t>
                                </m:r>
                              </m:e>
                              <m:sub>
                                <m:r>
                                  <a:rPr lang="sr-Latn-RS" i="1">
                                    <a:latin typeface="Cambria Math" panose="02040503050406030204" pitchFamily="18" charset="0"/>
                                  </a:rPr>
                                  <m:t>𝑣</m:t>
                                </m:r>
                              </m:sub>
                              <m:sup>
                                <m:r>
                                  <a:rPr lang="sr-Latn-RS" i="1">
                                    <a:latin typeface="Cambria Math" panose="02040503050406030204" pitchFamily="18" charset="0"/>
                                  </a:rPr>
                                  <m:t>𝑘</m:t>
                                </m:r>
                              </m:sup>
                            </m:sSubSup>
                            <m:r>
                              <a:rPr lang="sr-Latn-RS" i="1">
                                <a:latin typeface="Cambria Math" panose="02040503050406030204" pitchFamily="18" charset="0"/>
                              </a:rPr>
                              <m:t>, ∀</m:t>
                            </m:r>
                            <m:r>
                              <a:rPr lang="sr-Latn-RS" i="1">
                                <a:latin typeface="Cambria Math" panose="02040503050406030204" pitchFamily="18" charset="0"/>
                              </a:rPr>
                              <m:t>𝑣</m:t>
                            </m:r>
                            <m:r>
                              <a:rPr lang="sr-Latn-RS" i="1">
                                <a:latin typeface="Cambria Math" panose="02040503050406030204" pitchFamily="18" charset="0"/>
                              </a:rPr>
                              <m:t> </m:t>
                            </m:r>
                            <m:r>
                              <a:rPr lang="sr-Latn-RS" i="1">
                                <a:latin typeface="Cambria Math" panose="02040503050406030204" pitchFamily="18" charset="0"/>
                              </a:rPr>
                              <m:t>𝑠𝑢𝑠𝑒𝑑</m:t>
                            </m:r>
                            <m:r>
                              <a:rPr lang="sr-Latn-RS" i="1">
                                <a:latin typeface="Cambria Math" panose="02040503050406030204" pitchFamily="18" charset="0"/>
                              </a:rPr>
                              <m:t> </m:t>
                            </m:r>
                            <m:r>
                              <a:rPr lang="sr-Latn-RS" i="1">
                                <a:latin typeface="Cambria Math" panose="02040503050406030204" pitchFamily="18" charset="0"/>
                              </a:rPr>
                              <m:t>𝑜𝑑</m:t>
                            </m:r>
                            <m:r>
                              <a:rPr lang="sr-Latn-RS" i="1">
                                <a:latin typeface="Cambria Math" panose="02040503050406030204" pitchFamily="18" charset="0"/>
                              </a:rPr>
                              <m:t> </m:t>
                            </m:r>
                            <m:r>
                              <a:rPr lang="sr-Latn-RS" i="1">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e>
                    </m:d>
                  </m:oMath>
                </a14:m>
                <a:endParaRPr lang="sr-Latn-RS" dirty="0"/>
              </a:p>
              <a:p>
                <a:r>
                  <a:rPr lang="en-US" dirty="0"/>
                  <a:t>Normalization during aggregation - we do not treat nodes with different number of branches identically</a:t>
                </a:r>
              </a:p>
              <a:p>
                <a:r>
                  <a:rPr lang="en-US" dirty="0"/>
                  <a:t>We don’t want the aggregation to depend on the order of node visiting (permutation invariance)</a:t>
                </a:r>
                <a:endParaRPr lang="sr-Latn-RS" dirty="0"/>
              </a:p>
              <a:p>
                <a:pPr lvl="1">
                  <a:buFont typeface="Wingdings" panose="05000000000000000000" pitchFamily="2" charset="2"/>
                  <a:buChar char="v"/>
                </a:pPr>
                <a:r>
                  <a:rPr lang="en-US" dirty="0"/>
                  <a:t>Take a function that is naturally like that, often a composition of mean, weights, and some nonlinear </a:t>
                </a:r>
                <a:r>
                  <a:rPr lang="sr-Latn-RS" dirty="0"/>
                  <a:t>(GCN)</a:t>
                </a:r>
              </a:p>
              <a:p>
                <a:pPr lvl="1">
                  <a:buFont typeface="Wingdings" panose="05000000000000000000" pitchFamily="2" charset="2"/>
                  <a:buChar char="v"/>
                </a:pPr>
                <a:r>
                  <a:rPr lang="en-US" dirty="0"/>
                  <a:t>Average through permutations (but rarely all of them)</a:t>
                </a:r>
                <a:endParaRPr lang="sr-Latn-RS" dirty="0"/>
              </a:p>
            </p:txBody>
          </p:sp>
        </mc:Choice>
        <mc:Fallback>
          <p:sp>
            <p:nvSpPr>
              <p:cNvPr id="3" name="Content Placeholder 2">
                <a:extLst>
                  <a:ext uri="{FF2B5EF4-FFF2-40B4-BE49-F238E27FC236}">
                    <a16:creationId xmlns:a16="http://schemas.microsoft.com/office/drawing/2014/main" id="{77D34625-64E0-FA12-E318-F670E873CE7A}"/>
                  </a:ext>
                </a:extLst>
              </p:cNvPr>
              <p:cNvSpPr>
                <a:spLocks noGrp="1" noRot="1" noChangeAspect="1" noMove="1" noResize="1" noEditPoints="1" noAdjustHandles="1" noChangeArrowheads="1" noChangeShapeType="1" noTextEdit="1"/>
              </p:cNvSpPr>
              <p:nvPr>
                <p:ph idx="1"/>
              </p:nvPr>
            </p:nvSpPr>
            <p:spPr>
              <a:xfrm>
                <a:off x="1154954" y="2603499"/>
                <a:ext cx="6362763" cy="3668425"/>
              </a:xfrm>
              <a:blipFill>
                <a:blip r:embed="rId2"/>
                <a:stretch>
                  <a:fillRect l="-192" t="-831" b="-1827"/>
                </a:stretch>
              </a:blipFill>
            </p:spPr>
            <p:txBody>
              <a:bodyPr/>
              <a:lstStyle/>
              <a:p>
                <a:r>
                  <a:rPr lang="en-US">
                    <a:noFill/>
                  </a:rPr>
                  <a:t> </a:t>
                </a:r>
              </a:p>
            </p:txBody>
          </p:sp>
        </mc:Fallback>
      </mc:AlternateContent>
      <p:pic>
        <p:nvPicPr>
          <p:cNvPr id="2050" name="Picture 2" descr="CS224W) 7.Graph Neural Networks 2 - AAA (All About AI)">
            <a:extLst>
              <a:ext uri="{FF2B5EF4-FFF2-40B4-BE49-F238E27FC236}">
                <a16:creationId xmlns:a16="http://schemas.microsoft.com/office/drawing/2014/main" id="{8EB82132-B34F-3E86-DF22-54C7B3F08C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56" r="2653"/>
          <a:stretch>
            <a:fillRect/>
          </a:stretch>
        </p:blipFill>
        <p:spPr bwMode="auto">
          <a:xfrm>
            <a:off x="7591361" y="2755474"/>
            <a:ext cx="4430851" cy="285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5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53B1-5F7E-6A66-9FED-5720856619EE}"/>
              </a:ext>
            </a:extLst>
          </p:cNvPr>
          <p:cNvSpPr>
            <a:spLocks noGrp="1"/>
          </p:cNvSpPr>
          <p:nvPr>
            <p:ph type="title"/>
          </p:nvPr>
        </p:nvSpPr>
        <p:spPr/>
        <p:txBody>
          <a:bodyPr/>
          <a:lstStyle/>
          <a:p>
            <a:r>
              <a:rPr lang="en-US" dirty="0"/>
              <a:t>Update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753BF7-B383-CDDD-289D-5FCEB235A262}"/>
                  </a:ext>
                </a:extLst>
              </p:cNvPr>
              <p:cNvSpPr>
                <a:spLocks noGrp="1"/>
              </p:cNvSpPr>
              <p:nvPr>
                <p:ph idx="1"/>
              </p:nvPr>
            </p:nvSpPr>
            <p:spPr>
              <a:xfrm>
                <a:off x="1154954" y="2603500"/>
                <a:ext cx="8970952" cy="4020584"/>
              </a:xfrm>
            </p:spPr>
            <p:txBody>
              <a:bodyPr>
                <a:normAutofit lnSpcReduction="10000"/>
              </a:bodyPr>
              <a:lstStyle/>
              <a:p>
                <a:r>
                  <a:rPr lang="en-US" dirty="0"/>
                  <a:t>What happens when we constantly aggregate properties of neighboring nodes?</a:t>
                </a:r>
              </a:p>
              <a:p>
                <a:r>
                  <a:rPr lang="en-US" dirty="0"/>
                  <a:t>All nodes become similar (over-smoothing)</a:t>
                </a:r>
              </a:p>
              <a:p>
                <a:r>
                  <a:rPr lang="en-US" dirty="0"/>
                  <a:t>Analogy with convolutional networks –&gt; high frequency signal filtering</a:t>
                </a:r>
              </a:p>
              <a:p>
                <a:r>
                  <a:rPr lang="en-US" dirty="0"/>
                  <a:t>The solution: don't treat yourself the same as others</a:t>
                </a:r>
              </a:p>
              <a:p>
                <a14:m>
                  <m:oMath xmlns:m="http://schemas.openxmlformats.org/officeDocument/2006/math">
                    <m:sSubSup>
                      <m:sSubSupPr>
                        <m:ctrlPr>
                          <a:rPr lang="sr-Latn-RS" i="1">
                            <a:latin typeface="Cambria Math" panose="02040503050406030204" pitchFamily="18" charset="0"/>
                          </a:rPr>
                        </m:ctrlPr>
                      </m:sSubSupPr>
                      <m:e>
                        <m:r>
                          <a:rPr lang="sr-Latn-RS" i="1">
                            <a:latin typeface="Cambria Math" panose="02040503050406030204" pitchFamily="18" charset="0"/>
                          </a:rPr>
                          <m:t>h</m:t>
                        </m:r>
                      </m:e>
                      <m:sub>
                        <m:r>
                          <a:rPr lang="sr-Latn-RS" i="1">
                            <a:latin typeface="Cambria Math" panose="02040503050406030204" pitchFamily="18" charset="0"/>
                          </a:rPr>
                          <m:t>𝑢</m:t>
                        </m:r>
                      </m:sub>
                      <m:sup>
                        <m:r>
                          <a:rPr lang="sr-Latn-RS" i="1">
                            <a:latin typeface="Cambria Math" panose="02040503050406030204" pitchFamily="18" charset="0"/>
                          </a:rPr>
                          <m:t>𝑘</m:t>
                        </m:r>
                        <m:r>
                          <a:rPr lang="sr-Latn-RS" i="1">
                            <a:latin typeface="Cambria Math" panose="02040503050406030204" pitchFamily="18" charset="0"/>
                          </a:rPr>
                          <m:t>+1</m:t>
                        </m:r>
                      </m:sup>
                    </m:sSubSup>
                    <m:r>
                      <a:rPr lang="sr-Latn-RS" i="1">
                        <a:latin typeface="Cambria Math" panose="02040503050406030204" pitchFamily="18" charset="0"/>
                      </a:rPr>
                      <m:t>=</m:t>
                    </m:r>
                    <m:sSup>
                      <m:sSupPr>
                        <m:ctrlPr>
                          <a:rPr lang="sr-Latn-RS" i="1">
                            <a:latin typeface="Cambria Math" panose="02040503050406030204" pitchFamily="18" charset="0"/>
                          </a:rPr>
                        </m:ctrlPr>
                      </m:sSupPr>
                      <m:e>
                        <m:r>
                          <a:rPr lang="sr-Latn-RS" i="1">
                            <a:latin typeface="Cambria Math" panose="02040503050406030204" pitchFamily="18" charset="0"/>
                          </a:rPr>
                          <m:t>𝑢𝑝𝑑𝑎𝑡𝑒</m:t>
                        </m:r>
                      </m:e>
                      <m:sup>
                        <m:r>
                          <a:rPr lang="sr-Latn-RS" i="1">
                            <a:latin typeface="Cambria Math" panose="02040503050406030204" pitchFamily="18" charset="0"/>
                          </a:rPr>
                          <m:t>(</m:t>
                        </m:r>
                        <m:r>
                          <a:rPr lang="sr-Latn-RS" i="1">
                            <a:latin typeface="Cambria Math" panose="02040503050406030204" pitchFamily="18" charset="0"/>
                          </a:rPr>
                          <m:t>𝑘</m:t>
                        </m:r>
                        <m:r>
                          <a:rPr lang="sr-Latn-RS" i="1">
                            <a:latin typeface="Cambria Math" panose="02040503050406030204" pitchFamily="18" charset="0"/>
                          </a:rPr>
                          <m:t>)</m:t>
                        </m:r>
                      </m:sup>
                    </m:sSup>
                    <m:d>
                      <m:dPr>
                        <m:ctrlPr>
                          <a:rPr lang="sr-Latn-RS" i="1">
                            <a:latin typeface="Cambria Math" panose="02040503050406030204" pitchFamily="18" charset="0"/>
                          </a:rPr>
                        </m:ctrlPr>
                      </m:dPr>
                      <m:e>
                        <m:sSubSup>
                          <m:sSubSupPr>
                            <m:ctrlPr>
                              <a:rPr lang="sr-Latn-RS" i="1">
                                <a:latin typeface="Cambria Math" panose="02040503050406030204" pitchFamily="18" charset="0"/>
                              </a:rPr>
                            </m:ctrlPr>
                          </m:sSubSupPr>
                          <m:e>
                            <m:r>
                              <a:rPr lang="sr-Latn-RS" i="1">
                                <a:latin typeface="Cambria Math" panose="02040503050406030204" pitchFamily="18" charset="0"/>
                              </a:rPr>
                              <m:t>h</m:t>
                            </m:r>
                          </m:e>
                          <m:sub>
                            <m:r>
                              <a:rPr lang="sr-Latn-RS" i="1">
                                <a:latin typeface="Cambria Math" panose="02040503050406030204" pitchFamily="18" charset="0"/>
                              </a:rPr>
                              <m:t>𝑢</m:t>
                            </m:r>
                          </m:sub>
                          <m:sup>
                            <m:r>
                              <a:rPr lang="sr-Latn-RS" i="1">
                                <a:latin typeface="Cambria Math" panose="02040503050406030204" pitchFamily="18" charset="0"/>
                              </a:rPr>
                              <m:t>𝑘</m:t>
                            </m:r>
                          </m:sup>
                        </m:sSubSup>
                        <m:r>
                          <a:rPr lang="sr-Latn-RS" i="1">
                            <a:latin typeface="Cambria Math" panose="02040503050406030204" pitchFamily="18" charset="0"/>
                          </a:rPr>
                          <m:t>,</m:t>
                        </m:r>
                        <m:r>
                          <a:rPr lang="sr-Latn-RS" b="0" i="1" smtClean="0">
                            <a:latin typeface="Cambria Math" panose="02040503050406030204" pitchFamily="18" charset="0"/>
                          </a:rPr>
                          <m:t>  </m:t>
                        </m:r>
                        <m:sSup>
                          <m:sSupPr>
                            <m:ctrlPr>
                              <a:rPr lang="sr-Latn-RS" i="1">
                                <a:latin typeface="Cambria Math" panose="02040503050406030204" pitchFamily="18" charset="0"/>
                              </a:rPr>
                            </m:ctrlPr>
                          </m:sSupPr>
                          <m:e>
                            <m:r>
                              <a:rPr lang="sr-Latn-RS" i="1">
                                <a:latin typeface="Cambria Math" panose="02040503050406030204" pitchFamily="18" charset="0"/>
                              </a:rPr>
                              <m:t>𝑎𝑔𝑔𝑟𝑒𝑔𝑎𝑡𝑒</m:t>
                            </m:r>
                          </m:e>
                          <m:sup>
                            <m:r>
                              <a:rPr lang="sr-Latn-RS" i="1">
                                <a:latin typeface="Cambria Math" panose="02040503050406030204" pitchFamily="18" charset="0"/>
                              </a:rPr>
                              <m:t>(</m:t>
                            </m:r>
                            <m:r>
                              <a:rPr lang="sr-Latn-RS" i="1">
                                <a:latin typeface="Cambria Math" panose="02040503050406030204" pitchFamily="18" charset="0"/>
                              </a:rPr>
                              <m:t>𝑘</m:t>
                            </m:r>
                            <m:r>
                              <a:rPr lang="sr-Latn-RS" i="1">
                                <a:latin typeface="Cambria Math" panose="02040503050406030204" pitchFamily="18" charset="0"/>
                              </a:rPr>
                              <m:t>)</m:t>
                            </m:r>
                          </m:sup>
                        </m:sSup>
                        <m:r>
                          <a:rPr lang="sr-Latn-RS" i="1">
                            <a:latin typeface="Cambria Math" panose="02040503050406030204" pitchFamily="18" charset="0"/>
                          </a:rPr>
                          <m:t>(</m:t>
                        </m:r>
                        <m:d>
                          <m:dPr>
                            <m:begChr m:val="{"/>
                            <m:endChr m:val="}"/>
                            <m:ctrlPr>
                              <a:rPr lang="sr-Latn-RS" i="1">
                                <a:latin typeface="Cambria Math" panose="02040503050406030204" pitchFamily="18" charset="0"/>
                              </a:rPr>
                            </m:ctrlPr>
                          </m:dPr>
                          <m:e>
                            <m:sSubSup>
                              <m:sSubSupPr>
                                <m:ctrlPr>
                                  <a:rPr lang="sr-Latn-RS" i="1">
                                    <a:latin typeface="Cambria Math" panose="02040503050406030204" pitchFamily="18" charset="0"/>
                                  </a:rPr>
                                </m:ctrlPr>
                              </m:sSubSupPr>
                              <m:e>
                                <m:r>
                                  <a:rPr lang="sr-Latn-RS" i="1">
                                    <a:latin typeface="Cambria Math" panose="02040503050406030204" pitchFamily="18" charset="0"/>
                                  </a:rPr>
                                  <m:t>h</m:t>
                                </m:r>
                              </m:e>
                              <m:sub>
                                <m:r>
                                  <a:rPr lang="sr-Latn-RS" i="1">
                                    <a:latin typeface="Cambria Math" panose="02040503050406030204" pitchFamily="18" charset="0"/>
                                  </a:rPr>
                                  <m:t>𝑣</m:t>
                                </m:r>
                              </m:sub>
                              <m:sup>
                                <m:r>
                                  <a:rPr lang="sr-Latn-RS" i="1">
                                    <a:latin typeface="Cambria Math" panose="02040503050406030204" pitchFamily="18" charset="0"/>
                                  </a:rPr>
                                  <m:t>𝑘</m:t>
                                </m:r>
                              </m:sup>
                            </m:sSubSup>
                            <m:r>
                              <a:rPr lang="sr-Latn-RS" i="1">
                                <a:latin typeface="Cambria Math" panose="02040503050406030204" pitchFamily="18" charset="0"/>
                              </a:rPr>
                              <m:t>, ∀</m:t>
                            </m:r>
                            <m:r>
                              <a:rPr lang="sr-Latn-RS" i="1">
                                <a:latin typeface="Cambria Math" panose="02040503050406030204" pitchFamily="18" charset="0"/>
                              </a:rPr>
                              <m:t>𝑣</m:t>
                            </m:r>
                            <m:r>
                              <a:rPr lang="sr-Latn-RS" i="1">
                                <a:latin typeface="Cambria Math" panose="02040503050406030204" pitchFamily="18" charset="0"/>
                              </a:rPr>
                              <m:t> </m:t>
                            </m:r>
                            <m:r>
                              <a:rPr lang="sr-Latn-RS" i="1">
                                <a:latin typeface="Cambria Math" panose="02040503050406030204" pitchFamily="18" charset="0"/>
                              </a:rPr>
                              <m:t>𝑠𝑢𝑠𝑒𝑑</m:t>
                            </m:r>
                            <m:r>
                              <a:rPr lang="sr-Latn-RS" i="1">
                                <a:latin typeface="Cambria Math" panose="02040503050406030204" pitchFamily="18" charset="0"/>
                              </a:rPr>
                              <m:t> </m:t>
                            </m:r>
                            <m:r>
                              <a:rPr lang="sr-Latn-RS" i="1">
                                <a:latin typeface="Cambria Math" panose="02040503050406030204" pitchFamily="18" charset="0"/>
                              </a:rPr>
                              <m:t>𝑜𝑑</m:t>
                            </m:r>
                            <m:r>
                              <a:rPr lang="sr-Latn-RS" i="1">
                                <a:latin typeface="Cambria Math" panose="02040503050406030204" pitchFamily="18" charset="0"/>
                              </a:rPr>
                              <m:t> </m:t>
                            </m:r>
                            <m:r>
                              <a:rPr lang="sr-Latn-RS" i="1">
                                <a:latin typeface="Cambria Math" panose="02040503050406030204" pitchFamily="18" charset="0"/>
                              </a:rPr>
                              <m:t>𝑢</m:t>
                            </m:r>
                          </m:e>
                        </m:d>
                        <m:r>
                          <a:rPr lang="sr-Latn-RS" i="1">
                            <a:latin typeface="Cambria Math" panose="02040503050406030204" pitchFamily="18" charset="0"/>
                          </a:rPr>
                          <m:t>)</m:t>
                        </m:r>
                      </m:e>
                    </m:d>
                  </m:oMath>
                </a14:m>
                <a:endParaRPr lang="sr-Latn-RS" dirty="0">
                  <a:latin typeface="+mj-lt"/>
                </a:endParaRPr>
              </a:p>
              <a:p>
                <a:r>
                  <a:rPr lang="en-US" dirty="0">
                    <a:latin typeface="+mj-lt"/>
                  </a:rPr>
                  <a:t>Popular choices for</a:t>
                </a:r>
                <a:r>
                  <a:rPr lang="sr-Latn-RS" dirty="0">
                    <a:latin typeface="+mj-lt"/>
                  </a:rPr>
                  <a:t> </a:t>
                </a:r>
                <a:r>
                  <a:rPr lang="sr-Latn-RS" dirty="0" err="1">
                    <a:latin typeface="+mj-lt"/>
                  </a:rPr>
                  <a:t>update</a:t>
                </a:r>
                <a:r>
                  <a:rPr lang="sr-Latn-RS" dirty="0">
                    <a:latin typeface="+mj-lt"/>
                  </a:rPr>
                  <a:t>:</a:t>
                </a:r>
              </a:p>
              <a:p>
                <a:pPr lvl="1">
                  <a:buFont typeface="Wingdings" panose="05000000000000000000" pitchFamily="2" charset="2"/>
                  <a:buChar char="v"/>
                </a:pPr>
                <a:r>
                  <a:rPr lang="en-US" dirty="0">
                    <a:latin typeface="+mj-lt"/>
                  </a:rPr>
                  <a:t>Concatenation – we connect the result with our old one</a:t>
                </a:r>
                <a:endParaRPr lang="sr-Latn-RS" dirty="0">
                  <a:latin typeface="+mj-lt"/>
                </a:endParaRPr>
              </a:p>
              <a:p>
                <a:pPr lvl="1">
                  <a:buFont typeface="Wingdings" panose="05000000000000000000" pitchFamily="2" charset="2"/>
                  <a:buChar char="v"/>
                </a:pPr>
                <a:r>
                  <a:rPr lang="en-US" dirty="0">
                    <a:latin typeface="+mj-lt"/>
                  </a:rPr>
                  <a:t>Linear interpolation </a:t>
                </a:r>
                <a:r>
                  <a:rPr lang="sr-Latn-RS" dirty="0">
                    <a:latin typeface="+mj-lt"/>
                  </a:rPr>
                  <a:t>– </a:t>
                </a:r>
                <a:r>
                  <a:rPr lang="en-US" dirty="0">
                    <a:latin typeface="+mj-lt"/>
                  </a:rPr>
                  <a:t>we take the new result with a factor of</a:t>
                </a:r>
                <a:r>
                  <a:rPr lang="sr-Latn-RS" dirty="0">
                    <a:latin typeface="+mj-lt"/>
                  </a:rPr>
                  <a:t> </a:t>
                </a:r>
                <a14:m>
                  <m:oMath xmlns:m="http://schemas.openxmlformats.org/officeDocument/2006/math">
                    <m:r>
                      <a:rPr lang="sr-Latn-RS" i="1" smtClean="0">
                        <a:latin typeface="Cambria Math" panose="02040503050406030204" pitchFamily="18" charset="0"/>
                        <a:ea typeface="Cambria Math" panose="02040503050406030204" pitchFamily="18" charset="0"/>
                      </a:rPr>
                      <m:t>𝛼</m:t>
                    </m:r>
                    <m:r>
                      <a:rPr lang="sr-Latn-RS" b="0" i="0" smtClean="0">
                        <a:latin typeface="Cambria Math" panose="02040503050406030204" pitchFamily="18" charset="0"/>
                        <a:ea typeface="Cambria Math" panose="02040503050406030204" pitchFamily="18" charset="0"/>
                      </a:rPr>
                      <m:t>,</m:t>
                    </m:r>
                    <m:r>
                      <m:rPr>
                        <m:nor/>
                      </m:rPr>
                      <a:rPr lang="sr-Latn-RS" b="0" i="0" smtClean="0">
                        <a:latin typeface="+mj-lt"/>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ours</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with</m:t>
                    </m:r>
                    <m:r>
                      <a:rPr lang="sr-Latn-RS" b="0" i="0" dirty="0" smtClean="0">
                        <a:latin typeface="Cambria Math" panose="02040503050406030204" pitchFamily="18" charset="0"/>
                      </a:rPr>
                      <m:t> </m:t>
                    </m:r>
                    <m:r>
                      <a:rPr lang="sr-Latn-RS" b="0" i="0" smtClean="0">
                        <a:latin typeface="Cambria Math" panose="02040503050406030204" pitchFamily="18" charset="0"/>
                        <a:ea typeface="Cambria Math" panose="02040503050406030204" pitchFamily="18" charset="0"/>
                      </a:rPr>
                      <m:t>1 −</m:t>
                    </m:r>
                    <m:r>
                      <a:rPr lang="sr-Latn-RS" i="1">
                        <a:latin typeface="Cambria Math" panose="02040503050406030204" pitchFamily="18" charset="0"/>
                        <a:ea typeface="Cambria Math" panose="02040503050406030204" pitchFamily="18" charset="0"/>
                      </a:rPr>
                      <m:t>𝛼</m:t>
                    </m:r>
                  </m:oMath>
                </a14:m>
                <a:endParaRPr lang="sr-Latn-RS" dirty="0">
                  <a:latin typeface="+mj-lt"/>
                  <a:ea typeface="Cambria Math" panose="02040503050406030204" pitchFamily="18" charset="0"/>
                </a:endParaRPr>
              </a:p>
              <a:p>
                <a:pPr lvl="1">
                  <a:buFont typeface="Wingdings" panose="05000000000000000000" pitchFamily="2" charset="2"/>
                  <a:buChar char="v"/>
                </a:pPr>
                <a:r>
                  <a:rPr lang="en-US" dirty="0">
                    <a:latin typeface="+mj-lt"/>
                  </a:rPr>
                  <a:t>Instead of update, we remember the intermediate results in order to combine them for the final result</a:t>
                </a:r>
                <a:endParaRPr lang="sr-Latn-RS" dirty="0">
                  <a:latin typeface="+mj-lt"/>
                </a:endParaRPr>
              </a:p>
            </p:txBody>
          </p:sp>
        </mc:Choice>
        <mc:Fallback>
          <p:sp>
            <p:nvSpPr>
              <p:cNvPr id="3" name="Content Placeholder 2">
                <a:extLst>
                  <a:ext uri="{FF2B5EF4-FFF2-40B4-BE49-F238E27FC236}">
                    <a16:creationId xmlns:a16="http://schemas.microsoft.com/office/drawing/2014/main" id="{59753BF7-B383-CDDD-289D-5FCEB235A262}"/>
                  </a:ext>
                </a:extLst>
              </p:cNvPr>
              <p:cNvSpPr>
                <a:spLocks noGrp="1" noRot="1" noChangeAspect="1" noMove="1" noResize="1" noEditPoints="1" noAdjustHandles="1" noChangeArrowheads="1" noChangeShapeType="1" noTextEdit="1"/>
              </p:cNvSpPr>
              <p:nvPr>
                <p:ph idx="1"/>
              </p:nvPr>
            </p:nvSpPr>
            <p:spPr>
              <a:xfrm>
                <a:off x="1154954" y="2603500"/>
                <a:ext cx="8970952" cy="4020584"/>
              </a:xfrm>
              <a:blipFill>
                <a:blip r:embed="rId2"/>
                <a:stretch>
                  <a:fillRect l="-136" t="-1515"/>
                </a:stretch>
              </a:blipFill>
            </p:spPr>
            <p:txBody>
              <a:bodyPr/>
              <a:lstStyle/>
              <a:p>
                <a:r>
                  <a:rPr lang="en-US">
                    <a:noFill/>
                  </a:rPr>
                  <a:t> </a:t>
                </a:r>
              </a:p>
            </p:txBody>
          </p:sp>
        </mc:Fallback>
      </mc:AlternateContent>
    </p:spTree>
    <p:extLst>
      <p:ext uri="{BB962C8B-B14F-4D97-AF65-F5344CB8AC3E}">
        <p14:creationId xmlns:p14="http://schemas.microsoft.com/office/powerpoint/2010/main" val="3165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A9CC-ED6E-C831-AFF6-AF57712DD5F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A998FCB-F433-F3C6-7895-353CC74FBAC1}"/>
              </a:ext>
            </a:extLst>
          </p:cNvPr>
          <p:cNvSpPr>
            <a:spLocks noGrp="1"/>
          </p:cNvSpPr>
          <p:nvPr>
            <p:ph idx="1"/>
          </p:nvPr>
        </p:nvSpPr>
        <p:spPr>
          <a:xfrm>
            <a:off x="919933" y="2310855"/>
            <a:ext cx="7045780" cy="3695136"/>
          </a:xfrm>
        </p:spPr>
        <p:txBody>
          <a:bodyPr>
            <a:normAutofit/>
          </a:bodyPr>
          <a:lstStyle/>
          <a:p>
            <a:r>
              <a:rPr lang="en-US" dirty="0"/>
              <a:t>We consider a base of smaller graphs, where the entire graph is the unit of classification or clustering, and the nodes carry labels. This is a common situation in biology and chemistry</a:t>
            </a:r>
          </a:p>
          <a:p>
            <a:r>
              <a:rPr lang="en-US" dirty="0"/>
              <a:t>Optionally the branches have values ​​(covalency of a bond in chemistry for example)</a:t>
            </a:r>
          </a:p>
          <a:p>
            <a:r>
              <a:rPr lang="en-US" dirty="0"/>
              <a:t>Graphs are a very general data structure</a:t>
            </a:r>
          </a:p>
          <a:p>
            <a:r>
              <a:rPr lang="en-US" dirty="0"/>
              <a:t>But the problems are usually NP hard, especially because of repeating labels</a:t>
            </a:r>
          </a:p>
        </p:txBody>
      </p:sp>
      <p:pic>
        <p:nvPicPr>
          <p:cNvPr id="1032" name="Picture 8">
            <a:extLst>
              <a:ext uri="{FF2B5EF4-FFF2-40B4-BE49-F238E27FC236}">
                <a16:creationId xmlns:a16="http://schemas.microsoft.com/office/drawing/2014/main" id="{07A611CB-8187-53F4-C3F9-742D6BBA9E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67"/>
          <a:stretch>
            <a:fillRect/>
          </a:stretch>
        </p:blipFill>
        <p:spPr bwMode="auto">
          <a:xfrm>
            <a:off x="5535660" y="2017512"/>
            <a:ext cx="6151297" cy="369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76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0A94-370E-01D0-6121-C97795549E5C}"/>
              </a:ext>
            </a:extLst>
          </p:cNvPr>
          <p:cNvSpPr>
            <a:spLocks noGrp="1"/>
          </p:cNvSpPr>
          <p:nvPr>
            <p:ph type="title"/>
          </p:nvPr>
        </p:nvSpPr>
        <p:spPr/>
        <p:txBody>
          <a:bodyPr/>
          <a:lstStyle/>
          <a:p>
            <a:r>
              <a:rPr lang="sr-Latn-RS" dirty="0" err="1"/>
              <a:t>Graph</a:t>
            </a:r>
            <a:r>
              <a:rPr lang="sr-Latn-RS" dirty="0"/>
              <a:t> </a:t>
            </a:r>
            <a:r>
              <a:rPr lang="sr-Latn-RS" dirty="0" err="1"/>
              <a:t>Attention</a:t>
            </a:r>
            <a:r>
              <a:rPr lang="sr-Latn-RS" dirty="0"/>
              <a:t> </a:t>
            </a:r>
            <a:r>
              <a:rPr lang="sr-Latn-RS" dirty="0" err="1"/>
              <a:t>Networks</a:t>
            </a:r>
            <a:r>
              <a:rPr lang="sr-Latn-RS" dirty="0"/>
              <a:t> (</a:t>
            </a:r>
            <a:r>
              <a:rPr lang="sr-Latn-RS" dirty="0" err="1"/>
              <a:t>GATs</a:t>
            </a:r>
            <a:r>
              <a:rPr lang="sr-Latn-RS" dirty="0"/>
              <a:t>)</a:t>
            </a:r>
            <a:endParaRPr lang="en-US" dirty="0"/>
          </a:p>
        </p:txBody>
      </p:sp>
      <p:sp>
        <p:nvSpPr>
          <p:cNvPr id="3" name="Content Placeholder 2">
            <a:extLst>
              <a:ext uri="{FF2B5EF4-FFF2-40B4-BE49-F238E27FC236}">
                <a16:creationId xmlns:a16="http://schemas.microsoft.com/office/drawing/2014/main" id="{B6F729BF-41F4-5E46-35A3-D967E38A5253}"/>
              </a:ext>
            </a:extLst>
          </p:cNvPr>
          <p:cNvSpPr>
            <a:spLocks noGrp="1"/>
          </p:cNvSpPr>
          <p:nvPr>
            <p:ph idx="1"/>
          </p:nvPr>
        </p:nvSpPr>
        <p:spPr>
          <a:xfrm>
            <a:off x="1154955" y="2603500"/>
            <a:ext cx="5233572" cy="3416300"/>
          </a:xfrm>
        </p:spPr>
        <p:txBody>
          <a:bodyPr/>
          <a:lstStyle/>
          <a:p>
            <a:r>
              <a:rPr lang="en-US" dirty="0"/>
              <a:t>Should all relationships be treated equally? Sometimes not</a:t>
            </a:r>
          </a:p>
          <a:p>
            <a:r>
              <a:rPr lang="en-US" dirty="0"/>
              <a:t>Each branch is assigned a learning weight (attention)</a:t>
            </a:r>
          </a:p>
          <a:p>
            <a:r>
              <a:rPr lang="en-US" dirty="0"/>
              <a:t>A more expressive model</a:t>
            </a:r>
          </a:p>
          <a:p>
            <a:r>
              <a:rPr lang="en-US" dirty="0"/>
              <a:t>Some k weights for branches (attention heads) can be calculated in different ways, then aggregate the result</a:t>
            </a:r>
          </a:p>
        </p:txBody>
      </p:sp>
      <p:pic>
        <p:nvPicPr>
          <p:cNvPr id="8194" name="Picture 2" descr="Deep Learning with Graph Convolutional Networks: An Overview and Latest  Applications in Computational Intelligence - Bhatti - 2023 - International  Journal of Intelligent Systems - Wiley Online Library">
            <a:extLst>
              <a:ext uri="{FF2B5EF4-FFF2-40B4-BE49-F238E27FC236}">
                <a16:creationId xmlns:a16="http://schemas.microsoft.com/office/drawing/2014/main" id="{F731D5FC-18AB-941D-0D64-3D025274B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0004" y="2422862"/>
            <a:ext cx="3355660" cy="389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6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CBBC-A6B0-2B08-F79E-64DBA4D46789}"/>
              </a:ext>
            </a:extLst>
          </p:cNvPr>
          <p:cNvSpPr>
            <a:spLocks noGrp="1"/>
          </p:cNvSpPr>
          <p:nvPr>
            <p:ph type="title"/>
          </p:nvPr>
        </p:nvSpPr>
        <p:spPr/>
        <p:txBody>
          <a:bodyPr/>
          <a:lstStyle/>
          <a:p>
            <a:r>
              <a:rPr lang="sr-Latn-RS" dirty="0" err="1"/>
              <a:t>Pooling</a:t>
            </a:r>
            <a:endParaRPr lang="en-US" dirty="0"/>
          </a:p>
        </p:txBody>
      </p:sp>
      <p:sp>
        <p:nvSpPr>
          <p:cNvPr id="3" name="Content Placeholder 2">
            <a:extLst>
              <a:ext uri="{FF2B5EF4-FFF2-40B4-BE49-F238E27FC236}">
                <a16:creationId xmlns:a16="http://schemas.microsoft.com/office/drawing/2014/main" id="{28FF9762-869A-71C2-B26F-16AF2FD17250}"/>
              </a:ext>
            </a:extLst>
          </p:cNvPr>
          <p:cNvSpPr>
            <a:spLocks noGrp="1"/>
          </p:cNvSpPr>
          <p:nvPr>
            <p:ph idx="1"/>
          </p:nvPr>
        </p:nvSpPr>
        <p:spPr>
          <a:xfrm>
            <a:off x="1154955" y="2603500"/>
            <a:ext cx="6350490" cy="3766615"/>
          </a:xfrm>
        </p:spPr>
        <p:txBody>
          <a:bodyPr>
            <a:normAutofit/>
          </a:bodyPr>
          <a:lstStyle/>
          <a:p>
            <a:r>
              <a:rPr lang="en-US" dirty="0"/>
              <a:t>Whole graph classification and clustering</a:t>
            </a:r>
          </a:p>
          <a:p>
            <a:r>
              <a:rPr lang="en-US" dirty="0"/>
              <a:t>Most simply, we calculate the value for the graph via the sum or mean of the node values</a:t>
            </a:r>
          </a:p>
          <a:p>
            <a:r>
              <a:rPr lang="en-US" dirty="0"/>
              <a:t>We can be inspired by convolutional networks</a:t>
            </a:r>
            <a:endParaRPr lang="sr-Latn-RS" dirty="0"/>
          </a:p>
          <a:p>
            <a:pPr lvl="1">
              <a:buFont typeface="Wingdings" panose="05000000000000000000" pitchFamily="2" charset="2"/>
              <a:buChar char="v"/>
            </a:pPr>
            <a:r>
              <a:rPr lang="en-US" dirty="0"/>
              <a:t>Each iteration reduces graph complexity </a:t>
            </a:r>
            <a:r>
              <a:rPr lang="sr-Latn-RS" dirty="0"/>
              <a:t>(</a:t>
            </a:r>
            <a:r>
              <a:rPr lang="en-US" dirty="0"/>
              <a:t>graph coarsening</a:t>
            </a:r>
            <a:r>
              <a:rPr lang="sr-Latn-RS" dirty="0"/>
              <a:t>)</a:t>
            </a:r>
          </a:p>
          <a:p>
            <a:pPr lvl="1">
              <a:buFont typeface="Wingdings" panose="05000000000000000000" pitchFamily="2" charset="2"/>
              <a:buChar char="v"/>
            </a:pPr>
            <a:r>
              <a:rPr lang="en-US" dirty="0"/>
              <a:t>Clustering nodes into smaller graphs that become new nodes</a:t>
            </a:r>
            <a:endParaRPr lang="sr-Latn-RS" dirty="0"/>
          </a:p>
          <a:p>
            <a:pPr lvl="1">
              <a:buFont typeface="Wingdings" panose="05000000000000000000" pitchFamily="2" charset="2"/>
              <a:buChar char="v"/>
            </a:pPr>
            <a:r>
              <a:rPr lang="en-US" dirty="0"/>
              <a:t>Or dropping least important nodes</a:t>
            </a:r>
            <a:endParaRPr lang="sr-Latn-RS" dirty="0"/>
          </a:p>
          <a:p>
            <a:pPr lvl="1">
              <a:buFont typeface="Wingdings" panose="05000000000000000000" pitchFamily="2" charset="2"/>
              <a:buChar char="v"/>
            </a:pPr>
            <a:r>
              <a:rPr lang="en-US" dirty="0"/>
              <a:t>Hopefully we retain relevant properties of the graph</a:t>
            </a:r>
          </a:p>
        </p:txBody>
      </p:sp>
      <p:pic>
        <p:nvPicPr>
          <p:cNvPr id="4098" name="Picture 2" descr="ViennaMesh: Mesh Coarsening">
            <a:extLst>
              <a:ext uri="{FF2B5EF4-FFF2-40B4-BE49-F238E27FC236}">
                <a16:creationId xmlns:a16="http://schemas.microsoft.com/office/drawing/2014/main" id="{E502CDEA-FF0E-9CB9-E170-E9686C178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13" r="8417"/>
          <a:stretch>
            <a:fillRect/>
          </a:stretch>
        </p:blipFill>
        <p:spPr bwMode="auto">
          <a:xfrm>
            <a:off x="7423925" y="3166923"/>
            <a:ext cx="4694433" cy="320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063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A7AE-07FA-E656-1912-5549E5AFDED9}"/>
              </a:ext>
            </a:extLst>
          </p:cNvPr>
          <p:cNvSpPr>
            <a:spLocks noGrp="1"/>
          </p:cNvSpPr>
          <p:nvPr>
            <p:ph type="title"/>
          </p:nvPr>
        </p:nvSpPr>
        <p:spPr/>
        <p:txBody>
          <a:bodyPr/>
          <a:lstStyle/>
          <a:p>
            <a:r>
              <a:rPr lang="en-US" dirty="0"/>
              <a:t>Modifications</a:t>
            </a:r>
          </a:p>
        </p:txBody>
      </p:sp>
      <p:sp>
        <p:nvSpPr>
          <p:cNvPr id="3" name="Content Placeholder 2">
            <a:extLst>
              <a:ext uri="{FF2B5EF4-FFF2-40B4-BE49-F238E27FC236}">
                <a16:creationId xmlns:a16="http://schemas.microsoft.com/office/drawing/2014/main" id="{2AA07876-BC5E-750A-3D7D-17D1BB3708DC}"/>
              </a:ext>
            </a:extLst>
          </p:cNvPr>
          <p:cNvSpPr>
            <a:spLocks noGrp="1"/>
          </p:cNvSpPr>
          <p:nvPr>
            <p:ph idx="1"/>
          </p:nvPr>
        </p:nvSpPr>
        <p:spPr/>
        <p:txBody>
          <a:bodyPr/>
          <a:lstStyle/>
          <a:p>
            <a:r>
              <a:rPr lang="en-US" dirty="0"/>
              <a:t>The number of parameters can be reduced if the layers of the neural network share weights, thereby reducing overfitting</a:t>
            </a:r>
          </a:p>
          <a:p>
            <a:r>
              <a:rPr lang="en-US" dirty="0"/>
              <a:t>We can randomly throw out some edges during learning, hopefully this will prevent the algorithm from "learning by rote“ </a:t>
            </a:r>
          </a:p>
          <a:p>
            <a:r>
              <a:rPr lang="en-US" dirty="0"/>
              <a:t>What is properties of the graph at the level of edges or the entire graph are significant?</a:t>
            </a:r>
            <a:endParaRPr lang="sr-Latn-RS" dirty="0"/>
          </a:p>
          <a:p>
            <a:pPr lvl="1">
              <a:buFont typeface="Wingdings" panose="05000000000000000000" pitchFamily="2" charset="2"/>
              <a:buChar char="v"/>
            </a:pPr>
            <a:r>
              <a:rPr lang="en-US" dirty="0"/>
              <a:t>We can add them to the message passing and learning process</a:t>
            </a:r>
            <a:endParaRPr lang="sr-Latn-RS" dirty="0"/>
          </a:p>
        </p:txBody>
      </p:sp>
      <p:pic>
        <p:nvPicPr>
          <p:cNvPr id="5" name="Picture 4">
            <a:extLst>
              <a:ext uri="{FF2B5EF4-FFF2-40B4-BE49-F238E27FC236}">
                <a16:creationId xmlns:a16="http://schemas.microsoft.com/office/drawing/2014/main" id="{AA1E3826-F507-61EA-556D-DDD2FC2B933C}"/>
              </a:ext>
            </a:extLst>
          </p:cNvPr>
          <p:cNvPicPr>
            <a:picLocks noChangeAspect="1"/>
          </p:cNvPicPr>
          <p:nvPr/>
        </p:nvPicPr>
        <p:blipFill>
          <a:blip r:embed="rId3"/>
          <a:stretch>
            <a:fillRect/>
          </a:stretch>
        </p:blipFill>
        <p:spPr>
          <a:xfrm>
            <a:off x="1940042" y="4980840"/>
            <a:ext cx="6317995" cy="1806984"/>
          </a:xfrm>
          <a:prstGeom prst="rect">
            <a:avLst/>
          </a:prstGeom>
        </p:spPr>
      </p:pic>
    </p:spTree>
    <p:extLst>
      <p:ext uri="{BB962C8B-B14F-4D97-AF65-F5344CB8AC3E}">
        <p14:creationId xmlns:p14="http://schemas.microsoft.com/office/powerpoint/2010/main" val="3034642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2A05D-BF6F-BFB3-542F-10EADD3AB511}"/>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7257A206-3EF8-D7BA-6DF7-0A9063D6561A}"/>
              </a:ext>
            </a:extLst>
          </p:cNvPr>
          <p:cNvSpPr>
            <a:spLocks noGrp="1"/>
          </p:cNvSpPr>
          <p:nvPr>
            <p:ph idx="1"/>
          </p:nvPr>
        </p:nvSpPr>
        <p:spPr>
          <a:xfrm>
            <a:off x="1154954" y="2603500"/>
            <a:ext cx="4653065" cy="3416300"/>
          </a:xfrm>
        </p:spPr>
        <p:txBody>
          <a:bodyPr/>
          <a:lstStyle/>
          <a:p>
            <a:r>
              <a:rPr lang="en-US" dirty="0"/>
              <a:t>Geometric learning</a:t>
            </a:r>
            <a:endParaRPr lang="sr-Latn-RS" dirty="0"/>
          </a:p>
          <a:p>
            <a:r>
              <a:rPr lang="en-US" dirty="0"/>
              <a:t>Prediction of chemical properties, especially in drugs</a:t>
            </a:r>
          </a:p>
          <a:p>
            <a:r>
              <a:rPr lang="en-US" dirty="0"/>
              <a:t>Recommendation systems</a:t>
            </a:r>
            <a:endParaRPr lang="sr-Latn-RS" dirty="0"/>
          </a:p>
          <a:p>
            <a:r>
              <a:rPr lang="en-US" dirty="0"/>
              <a:t>Bot detection</a:t>
            </a:r>
            <a:endParaRPr lang="sr-Latn-RS" dirty="0"/>
          </a:p>
          <a:p>
            <a:r>
              <a:rPr lang="en-US" dirty="0"/>
              <a:t>Prediction of traffic jams</a:t>
            </a:r>
          </a:p>
        </p:txBody>
      </p:sp>
      <p:pic>
        <p:nvPicPr>
          <p:cNvPr id="2050" name="Picture 2" descr="Example applications of Graph Neural Networks (GNNs) on geometric data... |  Download Scientific Diagram">
            <a:extLst>
              <a:ext uri="{FF2B5EF4-FFF2-40B4-BE49-F238E27FC236}">
                <a16:creationId xmlns:a16="http://schemas.microsoft.com/office/drawing/2014/main" id="{6547F201-79A8-E0A8-DF54-0ADF915DE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785" y="2671006"/>
            <a:ext cx="6330602" cy="388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709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2C3A4-318E-B0C8-F1D7-DF431D8A6D54}"/>
              </a:ext>
            </a:extLst>
          </p:cNvPr>
          <p:cNvSpPr>
            <a:spLocks noGrp="1"/>
          </p:cNvSpPr>
          <p:nvPr>
            <p:ph type="title"/>
          </p:nvPr>
        </p:nvSpPr>
        <p:spPr/>
        <p:txBody>
          <a:bodyPr/>
          <a:lstStyle/>
          <a:p>
            <a:r>
              <a:rPr lang="en-US" dirty="0"/>
              <a:t>Thank you for your attention!</a:t>
            </a:r>
          </a:p>
        </p:txBody>
      </p:sp>
      <p:sp>
        <p:nvSpPr>
          <p:cNvPr id="5" name="Text Placeholder 4">
            <a:extLst>
              <a:ext uri="{FF2B5EF4-FFF2-40B4-BE49-F238E27FC236}">
                <a16:creationId xmlns:a16="http://schemas.microsoft.com/office/drawing/2014/main" id="{536E21C4-435A-3DB1-C0DC-07E671975310}"/>
              </a:ext>
            </a:extLst>
          </p:cNvPr>
          <p:cNvSpPr>
            <a:spLocks noGrp="1"/>
          </p:cNvSpPr>
          <p:nvPr>
            <p:ph type="body" idx="1"/>
          </p:nvPr>
        </p:nvSpPr>
        <p:spPr>
          <a:xfrm>
            <a:off x="1154954" y="5024966"/>
            <a:ext cx="9449631" cy="1645858"/>
          </a:xfrm>
        </p:spPr>
        <p:txBody>
          <a:bodyPr>
            <a:normAutofit fontScale="77500" lnSpcReduction="20000"/>
          </a:bodyPr>
          <a:lstStyle/>
          <a:p>
            <a:r>
              <a:rPr lang="sr-Latn-RS" sz="2300" dirty="0" err="1"/>
              <a:t>Github</a:t>
            </a:r>
            <a:r>
              <a:rPr lang="sr-Latn-RS" sz="2300" dirty="0"/>
              <a:t> </a:t>
            </a:r>
            <a:r>
              <a:rPr lang="en-US" sz="2300" dirty="0"/>
              <a:t>with codes</a:t>
            </a:r>
            <a:r>
              <a:rPr lang="sr-Latn-RS" sz="2300" dirty="0"/>
              <a:t>: </a:t>
            </a:r>
            <a:r>
              <a:rPr lang="sr-Latn-RS" sz="2300" dirty="0">
                <a:hlinkClick r:id="rId2"/>
              </a:rPr>
              <a:t>https://github.com/MarkoCvijetinovic/graph-mining-mutag</a:t>
            </a:r>
            <a:endParaRPr lang="sr-Latn-RS" sz="2300" dirty="0"/>
          </a:p>
          <a:p>
            <a:r>
              <a:rPr lang="en-US" sz="2300"/>
              <a:t>Literature</a:t>
            </a:r>
            <a:r>
              <a:rPr lang="sr-Latn-RS" sz="2300"/>
              <a:t>: </a:t>
            </a:r>
            <a:r>
              <a:rPr lang="en-US" sz="2300" dirty="0"/>
              <a:t>Data Mining: The Textbook, Charu C. Aggarwal</a:t>
            </a:r>
          </a:p>
          <a:p>
            <a:r>
              <a:rPr lang="en-US" sz="2300" dirty="0"/>
              <a:t>		    Graph Representation Learning, William L. Hamilton</a:t>
            </a:r>
          </a:p>
          <a:p>
            <a:br>
              <a:rPr lang="en-US" dirty="0"/>
            </a:br>
            <a:endParaRPr lang="sr-Latn-RS" dirty="0"/>
          </a:p>
          <a:p>
            <a:endParaRPr lang="en-US" dirty="0"/>
          </a:p>
        </p:txBody>
      </p:sp>
    </p:spTree>
    <p:extLst>
      <p:ext uri="{BB962C8B-B14F-4D97-AF65-F5344CB8AC3E}">
        <p14:creationId xmlns:p14="http://schemas.microsoft.com/office/powerpoint/2010/main" val="1695500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C3D4-6AE2-AF7F-35D6-AB808D52C0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90A827D-F8C7-802B-EB33-2EF8457E33F5}"/>
              </a:ext>
            </a:extLst>
          </p:cNvPr>
          <p:cNvSpPr>
            <a:spLocks noGrp="1"/>
          </p:cNvSpPr>
          <p:nvPr>
            <p:ph idx="1"/>
          </p:nvPr>
        </p:nvSpPr>
        <p:spPr/>
        <p:txBody>
          <a:bodyPr>
            <a:normAutofit/>
          </a:bodyPr>
          <a:lstStyle/>
          <a:p>
            <a:r>
              <a:rPr lang="en-US" dirty="0"/>
              <a:t>Goal: We want to apply some of the classic machine learning algorithms</a:t>
            </a:r>
          </a:p>
          <a:p>
            <a:r>
              <a:rPr lang="en-US" dirty="0"/>
              <a:t>Possible approaches</a:t>
            </a:r>
            <a:endParaRPr lang="sr-Latn-RS" dirty="0"/>
          </a:p>
          <a:p>
            <a:pPr lvl="1">
              <a:buFont typeface="Wingdings" panose="05000000000000000000" pitchFamily="2" charset="2"/>
              <a:buChar char="v"/>
            </a:pPr>
            <a:r>
              <a:rPr lang="en-US" dirty="0"/>
              <a:t>Graph distance calculation </a:t>
            </a:r>
            <a:r>
              <a:rPr lang="sr-Latn-RS" dirty="0"/>
              <a:t>-</a:t>
            </a:r>
            <a:r>
              <a:rPr lang="en-US" dirty="0"/>
              <a:t>&gt;</a:t>
            </a:r>
            <a:r>
              <a:rPr lang="sr-Latn-RS" dirty="0"/>
              <a:t> </a:t>
            </a:r>
            <a:r>
              <a:rPr lang="en-US" dirty="0"/>
              <a:t>distance based algorithms</a:t>
            </a:r>
            <a:endParaRPr lang="sr-Latn-RS" dirty="0"/>
          </a:p>
          <a:p>
            <a:pPr lvl="2">
              <a:buFont typeface="Wingdings" panose="05000000000000000000" pitchFamily="2" charset="2"/>
              <a:buChar char="§"/>
            </a:pPr>
            <a:r>
              <a:rPr lang="en-US" dirty="0"/>
              <a:t>Through maximum common subgraph</a:t>
            </a:r>
            <a:endParaRPr lang="sr-Latn-RS" dirty="0"/>
          </a:p>
          <a:p>
            <a:pPr lvl="2">
              <a:buFont typeface="Wingdings" panose="05000000000000000000" pitchFamily="2" charset="2"/>
              <a:buChar char="§"/>
            </a:pPr>
            <a:r>
              <a:rPr lang="en-US" dirty="0"/>
              <a:t>Through edit distance</a:t>
            </a:r>
            <a:endParaRPr lang="sr-Latn-RS" dirty="0"/>
          </a:p>
          <a:p>
            <a:r>
              <a:rPr lang="en-US" dirty="0"/>
              <a:t>Transforming graphs into a series of features -&gt; any algorithm that works on a data frame</a:t>
            </a:r>
          </a:p>
          <a:p>
            <a:pPr lvl="2">
              <a:buFont typeface="Wingdings" panose="05000000000000000000" pitchFamily="2" charset="2"/>
              <a:buChar char="§"/>
            </a:pPr>
            <a:r>
              <a:rPr lang="en-US" dirty="0"/>
              <a:t>Computation of topological graph descriptors</a:t>
            </a:r>
            <a:endParaRPr lang="sr-Latn-RS" dirty="0"/>
          </a:p>
          <a:p>
            <a:pPr lvl="2">
              <a:buFont typeface="Wingdings" panose="05000000000000000000" pitchFamily="2" charset="2"/>
              <a:buChar char="§"/>
            </a:pPr>
            <a:r>
              <a:rPr lang="en-US" dirty="0"/>
              <a:t>Frequent subgraph mining</a:t>
            </a:r>
          </a:p>
        </p:txBody>
      </p:sp>
      <p:pic>
        <p:nvPicPr>
          <p:cNvPr id="4" name="Picture 2" descr="Purple molecule structure isolated on transparent background 55577346 PNG">
            <a:extLst>
              <a:ext uri="{FF2B5EF4-FFF2-40B4-BE49-F238E27FC236}">
                <a16:creationId xmlns:a16="http://schemas.microsoft.com/office/drawing/2014/main" id="{0346985B-024E-69BA-4A9E-231101503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0251" y="2836704"/>
            <a:ext cx="3449940" cy="172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71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D9EA-C51A-2A5F-97E5-48A58C9B831A}"/>
              </a:ext>
            </a:extLst>
          </p:cNvPr>
          <p:cNvSpPr>
            <a:spLocks noGrp="1"/>
          </p:cNvSpPr>
          <p:nvPr>
            <p:ph type="title"/>
          </p:nvPr>
        </p:nvSpPr>
        <p:spPr/>
        <p:txBody>
          <a:bodyPr/>
          <a:lstStyle/>
          <a:p>
            <a:r>
              <a:rPr lang="en-US" dirty="0"/>
              <a:t>Graph isomorphism</a:t>
            </a:r>
          </a:p>
        </p:txBody>
      </p:sp>
      <p:sp>
        <p:nvSpPr>
          <p:cNvPr id="3" name="Content Placeholder 2">
            <a:extLst>
              <a:ext uri="{FF2B5EF4-FFF2-40B4-BE49-F238E27FC236}">
                <a16:creationId xmlns:a16="http://schemas.microsoft.com/office/drawing/2014/main" id="{AA52DE2F-23BF-FE38-17D3-DDEA65BD4DC4}"/>
              </a:ext>
            </a:extLst>
          </p:cNvPr>
          <p:cNvSpPr>
            <a:spLocks noGrp="1"/>
          </p:cNvSpPr>
          <p:nvPr>
            <p:ph idx="1"/>
          </p:nvPr>
        </p:nvSpPr>
        <p:spPr>
          <a:xfrm>
            <a:off x="867351" y="2422060"/>
            <a:ext cx="6389130" cy="2263559"/>
          </a:xfrm>
        </p:spPr>
        <p:txBody>
          <a:bodyPr>
            <a:normAutofit/>
          </a:bodyPr>
          <a:lstStyle/>
          <a:p>
            <a:r>
              <a:rPr lang="en-US" dirty="0"/>
              <a:t>We say that two graphs are isomorphic if we can map the nodes of one to the nodes of the other, so that all edges are preserved and we map the node exclusively to one with the same label</a:t>
            </a:r>
          </a:p>
        </p:txBody>
      </p:sp>
      <p:pic>
        <p:nvPicPr>
          <p:cNvPr id="2054" name="Picture 6">
            <a:extLst>
              <a:ext uri="{FF2B5EF4-FFF2-40B4-BE49-F238E27FC236}">
                <a16:creationId xmlns:a16="http://schemas.microsoft.com/office/drawing/2014/main" id="{09007DDF-06B3-9E2F-110C-E0F72602E5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121"/>
          <a:stretch>
            <a:fillRect/>
          </a:stretch>
        </p:blipFill>
        <p:spPr bwMode="auto">
          <a:xfrm>
            <a:off x="7349371" y="2096065"/>
            <a:ext cx="4361298" cy="19665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F4F317-4D06-9412-A131-319737512855}"/>
              </a:ext>
            </a:extLst>
          </p:cNvPr>
          <p:cNvSpPr txBox="1"/>
          <p:nvPr/>
        </p:nvSpPr>
        <p:spPr>
          <a:xfrm>
            <a:off x="867351" y="3969273"/>
            <a:ext cx="9881219" cy="1328569"/>
          </a:xfrm>
          <a:prstGeom prst="rect">
            <a:avLst/>
          </a:prstGeom>
          <a:noFill/>
        </p:spPr>
        <p:txBody>
          <a:bodyPr wrap="square" rtlCol="0">
            <a:spAutoFit/>
          </a:bodyPr>
          <a:lstStyle/>
          <a:p>
            <a:pPr marL="285750" indent="-285750">
              <a:spcAft>
                <a:spcPts val="1000"/>
              </a:spcAft>
              <a:buClr>
                <a:schemeClr val="accent1"/>
              </a:buClr>
              <a:buFont typeface="Wingdings" panose="05000000000000000000" pitchFamily="2" charset="2"/>
              <a:buChar char="Ø"/>
            </a:pPr>
            <a:r>
              <a:rPr lang="en-US" dirty="0"/>
              <a:t>We say that one graph is a subgraph isomorphism of another if it is isomorphic to some of its subgraphs</a:t>
            </a:r>
          </a:p>
          <a:p>
            <a:pPr marL="285750" indent="-285750">
              <a:buClr>
                <a:schemeClr val="accent1"/>
              </a:buClr>
              <a:buFont typeface="Wingdings" panose="05000000000000000000" pitchFamily="2" charset="2"/>
              <a:buChar char="Ø"/>
            </a:pPr>
            <a:r>
              <a:rPr lang="en-US" dirty="0"/>
              <a:t>The largest common subgraph of two graphs is their common subgraph isomorphism with the largest possible number of nodes</a:t>
            </a:r>
          </a:p>
        </p:txBody>
      </p:sp>
    </p:spTree>
    <p:extLst>
      <p:ext uri="{BB962C8B-B14F-4D97-AF65-F5344CB8AC3E}">
        <p14:creationId xmlns:p14="http://schemas.microsoft.com/office/powerpoint/2010/main" val="3041208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118D-FDEC-F12A-7C25-C31BC6259F83}"/>
              </a:ext>
            </a:extLst>
          </p:cNvPr>
          <p:cNvSpPr>
            <a:spLocks noGrp="1"/>
          </p:cNvSpPr>
          <p:nvPr>
            <p:ph type="title"/>
          </p:nvPr>
        </p:nvSpPr>
        <p:spPr/>
        <p:txBody>
          <a:bodyPr/>
          <a:lstStyle/>
          <a:p>
            <a:r>
              <a:rPr lang="en-US" dirty="0"/>
              <a:t>Graph isomorphism</a:t>
            </a:r>
          </a:p>
        </p:txBody>
      </p:sp>
      <p:sp>
        <p:nvSpPr>
          <p:cNvPr id="3" name="Content Placeholder 2">
            <a:extLst>
              <a:ext uri="{FF2B5EF4-FFF2-40B4-BE49-F238E27FC236}">
                <a16:creationId xmlns:a16="http://schemas.microsoft.com/office/drawing/2014/main" id="{5A774D91-3A38-DF5A-BF64-704D62D36AF1}"/>
              </a:ext>
            </a:extLst>
          </p:cNvPr>
          <p:cNvSpPr>
            <a:spLocks noGrp="1"/>
          </p:cNvSpPr>
          <p:nvPr>
            <p:ph idx="1"/>
          </p:nvPr>
        </p:nvSpPr>
        <p:spPr>
          <a:xfrm>
            <a:off x="913795" y="2335404"/>
            <a:ext cx="4824218" cy="3715592"/>
          </a:xfrm>
        </p:spPr>
        <p:txBody>
          <a:bodyPr/>
          <a:lstStyle/>
          <a:p>
            <a:r>
              <a:rPr lang="en-US" dirty="0"/>
              <a:t>Ullmann's algorithm for subgraph isomorphism</a:t>
            </a:r>
            <a:r>
              <a:rPr lang="sr-Latn-RS" dirty="0"/>
              <a:t>:</a:t>
            </a:r>
          </a:p>
          <a:p>
            <a:pPr lvl="1">
              <a:buFont typeface="Wingdings" panose="05000000000000000000" pitchFamily="2" charset="2"/>
              <a:buChar char="v"/>
            </a:pPr>
            <a:r>
              <a:rPr lang="en-US" dirty="0"/>
              <a:t>Connecting all pairs of nodes with the same labels</a:t>
            </a:r>
            <a:r>
              <a:rPr lang="sr-Latn-RS" dirty="0"/>
              <a:t> </a:t>
            </a:r>
          </a:p>
          <a:p>
            <a:pPr lvl="1">
              <a:buFont typeface="Wingdings" panose="05000000000000000000" pitchFamily="2" charset="2"/>
              <a:buChar char="v"/>
            </a:pPr>
            <a:r>
              <a:rPr lang="en-US" dirty="0"/>
              <a:t>Adding matching pairs to the current graph until we build the entire smaller graph</a:t>
            </a:r>
            <a:endParaRPr lang="sr-Latn-RS" dirty="0"/>
          </a:p>
        </p:txBody>
      </p:sp>
      <p:pic>
        <p:nvPicPr>
          <p:cNvPr id="7" name="Picture 6">
            <a:extLst>
              <a:ext uri="{FF2B5EF4-FFF2-40B4-BE49-F238E27FC236}">
                <a16:creationId xmlns:a16="http://schemas.microsoft.com/office/drawing/2014/main" id="{2BF6AB84-7BBA-7B62-BD42-BD4AB5CABC5E}"/>
              </a:ext>
            </a:extLst>
          </p:cNvPr>
          <p:cNvPicPr>
            <a:picLocks noChangeAspect="1"/>
          </p:cNvPicPr>
          <p:nvPr/>
        </p:nvPicPr>
        <p:blipFill>
          <a:blip r:embed="rId2"/>
          <a:stretch>
            <a:fillRect/>
          </a:stretch>
        </p:blipFill>
        <p:spPr>
          <a:xfrm>
            <a:off x="5718997" y="2286308"/>
            <a:ext cx="6426530" cy="3010055"/>
          </a:xfrm>
          <a:prstGeom prst="rect">
            <a:avLst/>
          </a:prstGeom>
          <a:ln>
            <a:noFill/>
          </a:ln>
          <a:effectLst>
            <a:softEdge rad="112500"/>
          </a:effectLst>
        </p:spPr>
      </p:pic>
      <p:sp>
        <p:nvSpPr>
          <p:cNvPr id="8" name="TextBox 7">
            <a:extLst>
              <a:ext uri="{FF2B5EF4-FFF2-40B4-BE49-F238E27FC236}">
                <a16:creationId xmlns:a16="http://schemas.microsoft.com/office/drawing/2014/main" id="{B0375F61-84B0-8B0E-FC7F-57F549918291}"/>
              </a:ext>
            </a:extLst>
          </p:cNvPr>
          <p:cNvSpPr txBox="1"/>
          <p:nvPr/>
        </p:nvSpPr>
        <p:spPr>
          <a:xfrm>
            <a:off x="913795" y="4688056"/>
            <a:ext cx="6192145" cy="1051570"/>
          </a:xfrm>
          <a:prstGeom prst="rect">
            <a:avLst/>
          </a:prstGeom>
          <a:noFill/>
        </p:spPr>
        <p:txBody>
          <a:bodyPr wrap="square" rtlCol="0">
            <a:spAutoFit/>
          </a:bodyPr>
          <a:lstStyle/>
          <a:p>
            <a:pPr marL="342900" indent="-342900">
              <a:spcAft>
                <a:spcPts val="1000"/>
              </a:spcAft>
              <a:buClr>
                <a:schemeClr val="accent1"/>
              </a:buClr>
              <a:buFont typeface="Wingdings" panose="05000000000000000000" pitchFamily="2" charset="2"/>
              <a:buChar char="Ø"/>
            </a:pPr>
            <a:r>
              <a:rPr lang="en-US" dirty="0"/>
              <a:t>Improvement through heuristics</a:t>
            </a:r>
            <a:endParaRPr lang="sr-Latn-RS" dirty="0"/>
          </a:p>
          <a:p>
            <a:pPr marL="342900" indent="-342900">
              <a:buClr>
                <a:schemeClr val="accent1"/>
              </a:buClr>
              <a:buFont typeface="Wingdings" panose="05000000000000000000" pitchFamily="2" charset="2"/>
              <a:buChar char="Ø"/>
            </a:pPr>
            <a:r>
              <a:rPr lang="en-US" dirty="0"/>
              <a:t>There is a variant for the greatest common subgraph</a:t>
            </a:r>
          </a:p>
        </p:txBody>
      </p:sp>
    </p:spTree>
    <p:extLst>
      <p:ext uri="{BB962C8B-B14F-4D97-AF65-F5344CB8AC3E}">
        <p14:creationId xmlns:p14="http://schemas.microsoft.com/office/powerpoint/2010/main" val="28153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9B63-B91A-C4DF-AE8A-43E9D7E0D2E8}"/>
              </a:ext>
            </a:extLst>
          </p:cNvPr>
          <p:cNvSpPr>
            <a:spLocks noGrp="1"/>
          </p:cNvSpPr>
          <p:nvPr>
            <p:ph type="title"/>
          </p:nvPr>
        </p:nvSpPr>
        <p:spPr/>
        <p:txBody>
          <a:bodyPr/>
          <a:lstStyle/>
          <a:p>
            <a:r>
              <a:rPr lang="en-US" dirty="0"/>
              <a:t>Graph isomorphism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B640B1-EF17-320D-0D22-F72552785F46}"/>
                  </a:ext>
                </a:extLst>
              </p:cNvPr>
              <p:cNvSpPr>
                <a:spLocks noGrp="1"/>
              </p:cNvSpPr>
              <p:nvPr>
                <p:ph idx="1"/>
              </p:nvPr>
            </p:nvSpPr>
            <p:spPr>
              <a:xfrm>
                <a:off x="1154954" y="2603500"/>
                <a:ext cx="10100144" cy="3416300"/>
              </a:xfrm>
            </p:spPr>
            <p:txBody>
              <a:bodyPr/>
              <a:lstStyle/>
              <a:p>
                <a:r>
                  <a:rPr lang="sr-Latn-RS" i="1" dirty="0"/>
                  <a:t>MCS(G1, G2) </a:t>
                </a:r>
                <a:r>
                  <a:rPr lang="sr-Latn-RS" dirty="0"/>
                  <a:t>– </a:t>
                </a:r>
                <a:r>
                  <a:rPr lang="en-US" b="1" dirty="0"/>
                  <a:t>m</a:t>
                </a:r>
                <a:r>
                  <a:rPr lang="en-US" dirty="0"/>
                  <a:t>aximum </a:t>
                </a:r>
                <a:r>
                  <a:rPr lang="en-US" b="1" dirty="0"/>
                  <a:t>c</a:t>
                </a:r>
                <a:r>
                  <a:rPr lang="en-US" dirty="0"/>
                  <a:t>ommon </a:t>
                </a:r>
                <a:r>
                  <a:rPr lang="en-US" b="1" dirty="0"/>
                  <a:t>s</a:t>
                </a:r>
                <a:r>
                  <a:rPr lang="en-US" dirty="0"/>
                  <a:t>ubgraph of </a:t>
                </a:r>
                <a:r>
                  <a:rPr lang="sr-Latn-RS" dirty="0"/>
                  <a:t>G1 </a:t>
                </a:r>
                <a:r>
                  <a:rPr lang="en-US" dirty="0"/>
                  <a:t>and</a:t>
                </a:r>
                <a:r>
                  <a:rPr lang="sr-Latn-RS" dirty="0"/>
                  <a:t> G2</a:t>
                </a:r>
              </a:p>
              <a:p>
                <a:r>
                  <a:rPr lang="en-US" i="1" dirty="0"/>
                  <a:t>Unnormalized non-matching measure:</a:t>
                </a:r>
                <a:r>
                  <a:rPr lang="sr-Latn-RS" i="1" dirty="0"/>
                  <a:t> </a:t>
                </a:r>
                <a:r>
                  <a:rPr lang="en-US" i="1" dirty="0"/>
                  <a:t>U</a:t>
                </a:r>
                <a:r>
                  <a:rPr lang="en-US" dirty="0"/>
                  <a:t>(</a:t>
                </a:r>
                <a:r>
                  <a:rPr lang="en-US" i="1" dirty="0"/>
                  <a:t>G</a:t>
                </a:r>
                <a:r>
                  <a:rPr lang="en-US" dirty="0"/>
                  <a:t>1</a:t>
                </a:r>
                <a:r>
                  <a:rPr lang="en-US" i="1" dirty="0"/>
                  <a:t>,G</a:t>
                </a:r>
                <a:r>
                  <a:rPr lang="en-US" dirty="0"/>
                  <a:t>2) = </a:t>
                </a:r>
                <a:r>
                  <a:rPr lang="en-US" i="1" dirty="0"/>
                  <a:t>|G</a:t>
                </a:r>
                <a:r>
                  <a:rPr lang="en-US" dirty="0"/>
                  <a:t>1</a:t>
                </a:r>
                <a:r>
                  <a:rPr lang="en-US" i="1" dirty="0"/>
                  <a:t>| </a:t>
                </a:r>
                <a:r>
                  <a:rPr lang="en-US" dirty="0"/>
                  <a:t>+ </a:t>
                </a:r>
                <a:r>
                  <a:rPr lang="en-US" i="1" dirty="0"/>
                  <a:t>|G</a:t>
                </a:r>
                <a:r>
                  <a:rPr lang="en-US" dirty="0"/>
                  <a:t>2</a:t>
                </a:r>
                <a:r>
                  <a:rPr lang="en-US" i="1" dirty="0"/>
                  <a:t>| − </a:t>
                </a:r>
                <a:r>
                  <a:rPr lang="en-US" dirty="0"/>
                  <a:t>2 </a:t>
                </a:r>
                <a:r>
                  <a:rPr lang="en-US" i="1" dirty="0"/>
                  <a:t>· |MCS</a:t>
                </a:r>
                <a:r>
                  <a:rPr lang="en-US" dirty="0"/>
                  <a:t>(</a:t>
                </a:r>
                <a:r>
                  <a:rPr lang="en-US" i="1" dirty="0"/>
                  <a:t>G</a:t>
                </a:r>
                <a:r>
                  <a:rPr lang="en-US" dirty="0"/>
                  <a:t>1</a:t>
                </a:r>
                <a:r>
                  <a:rPr lang="en-US" i="1" dirty="0"/>
                  <a:t>,G</a:t>
                </a:r>
                <a:r>
                  <a:rPr lang="en-US" dirty="0"/>
                  <a:t>2)</a:t>
                </a:r>
                <a:r>
                  <a:rPr lang="en-US" i="1" dirty="0"/>
                  <a:t>|</a:t>
                </a:r>
                <a:endParaRPr lang="sr-Latn-RS" i="1" dirty="0"/>
              </a:p>
              <a:p>
                <a:r>
                  <a:rPr lang="en-US" i="1" dirty="0"/>
                  <a:t>Union-normalized distance:</a:t>
                </a:r>
                <a:r>
                  <a:rPr lang="sr-Latn-RS" i="1" dirty="0"/>
                  <a:t> </a:t>
                </a:r>
                <a:r>
                  <a:rPr lang="en-US" i="1" dirty="0" err="1"/>
                  <a:t>UDist</a:t>
                </a:r>
                <a:r>
                  <a:rPr lang="en-US" dirty="0"/>
                  <a:t>(</a:t>
                </a:r>
                <a:r>
                  <a:rPr lang="en-US" i="1" dirty="0"/>
                  <a:t>G</a:t>
                </a:r>
                <a:r>
                  <a:rPr lang="en-US" dirty="0"/>
                  <a:t>1</a:t>
                </a:r>
                <a:r>
                  <a:rPr lang="en-US" i="1" dirty="0"/>
                  <a:t>,G</a:t>
                </a:r>
                <a:r>
                  <a:rPr lang="en-US" dirty="0"/>
                  <a:t>2) </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m:rPr>
                            <m:nor/>
                          </m:rPr>
                          <a:rPr lang="en-US" i="1" dirty="0"/>
                          <m:t>|</m:t>
                        </m:r>
                        <m:r>
                          <m:rPr>
                            <m:nor/>
                          </m:rPr>
                          <a:rPr lang="en-US" i="1" dirty="0"/>
                          <m:t>G</m:t>
                        </m:r>
                        <m:r>
                          <m:rPr>
                            <m:nor/>
                          </m:rPr>
                          <a:rPr lang="en-US" dirty="0"/>
                          <m:t>1</m:t>
                        </m:r>
                        <m:r>
                          <m:rPr>
                            <m:nor/>
                          </m:rPr>
                          <a:rPr lang="en-US" i="1" dirty="0"/>
                          <m:t>| </m:t>
                        </m:r>
                        <m:r>
                          <m:rPr>
                            <m:nor/>
                          </m:rPr>
                          <a:rPr lang="en-US" dirty="0"/>
                          <m:t>+ </m:t>
                        </m:r>
                        <m:r>
                          <m:rPr>
                            <m:nor/>
                          </m:rPr>
                          <a:rPr lang="en-US" i="1" dirty="0"/>
                          <m:t>|</m:t>
                        </m:r>
                        <m:r>
                          <m:rPr>
                            <m:nor/>
                          </m:rPr>
                          <a:rPr lang="en-US" i="1" dirty="0"/>
                          <m:t>G</m:t>
                        </m:r>
                        <m:r>
                          <m:rPr>
                            <m:nor/>
                          </m:rPr>
                          <a:rPr lang="en-US" dirty="0"/>
                          <m:t>2</m:t>
                        </m:r>
                        <m:r>
                          <m:rPr>
                            <m:nor/>
                          </m:rPr>
                          <a:rPr lang="en-US" i="1" dirty="0"/>
                          <m:t>| − </m:t>
                        </m:r>
                        <m:r>
                          <m:rPr>
                            <m:nor/>
                          </m:rPr>
                          <a:rPr lang="en-US" dirty="0"/>
                          <m:t>2 </m:t>
                        </m:r>
                        <m:r>
                          <m:rPr>
                            <m:nor/>
                          </m:rPr>
                          <a:rPr lang="en-US" i="1" dirty="0"/>
                          <m:t>· |</m:t>
                        </m:r>
                        <m:r>
                          <m:rPr>
                            <m:nor/>
                          </m:rPr>
                          <a:rPr lang="en-US" i="1" dirty="0"/>
                          <m:t>MCS</m:t>
                        </m:r>
                        <m:r>
                          <m:rPr>
                            <m:nor/>
                          </m:rPr>
                          <a:rPr lang="en-US" dirty="0"/>
                          <m:t>(</m:t>
                        </m:r>
                        <m:r>
                          <m:rPr>
                            <m:nor/>
                          </m:rPr>
                          <a:rPr lang="en-US" i="1" dirty="0"/>
                          <m:t>G</m:t>
                        </m:r>
                        <m:r>
                          <m:rPr>
                            <m:nor/>
                          </m:rPr>
                          <a:rPr lang="en-US" dirty="0"/>
                          <m:t>1</m:t>
                        </m:r>
                        <m:r>
                          <m:rPr>
                            <m:nor/>
                          </m:rPr>
                          <a:rPr lang="en-US" i="1" dirty="0"/>
                          <m:t>,</m:t>
                        </m:r>
                        <m:r>
                          <m:rPr>
                            <m:nor/>
                          </m:rPr>
                          <a:rPr lang="en-US" i="1" dirty="0"/>
                          <m:t>G</m:t>
                        </m:r>
                        <m:r>
                          <m:rPr>
                            <m:nor/>
                          </m:rPr>
                          <a:rPr lang="en-US" dirty="0"/>
                          <m:t>2)</m:t>
                        </m:r>
                        <m:r>
                          <m:rPr>
                            <m:nor/>
                          </m:rPr>
                          <a:rPr lang="en-US" i="1" dirty="0"/>
                          <m:t>|</m:t>
                        </m:r>
                      </m:num>
                      <m:den>
                        <m:r>
                          <m:rPr>
                            <m:nor/>
                          </m:rPr>
                          <a:rPr lang="en-US" i="1" dirty="0"/>
                          <m:t>|</m:t>
                        </m:r>
                        <m:r>
                          <m:rPr>
                            <m:nor/>
                          </m:rPr>
                          <a:rPr lang="en-US" i="1" dirty="0"/>
                          <m:t>G</m:t>
                        </m:r>
                        <m:r>
                          <m:rPr>
                            <m:nor/>
                          </m:rPr>
                          <a:rPr lang="en-US" dirty="0"/>
                          <m:t>1</m:t>
                        </m:r>
                        <m:r>
                          <m:rPr>
                            <m:nor/>
                          </m:rPr>
                          <a:rPr lang="en-US" i="1" dirty="0"/>
                          <m:t>| </m:t>
                        </m:r>
                        <m:r>
                          <m:rPr>
                            <m:nor/>
                          </m:rPr>
                          <a:rPr lang="en-US" dirty="0"/>
                          <m:t>+ </m:t>
                        </m:r>
                        <m:r>
                          <m:rPr>
                            <m:nor/>
                          </m:rPr>
                          <a:rPr lang="en-US" i="1" dirty="0"/>
                          <m:t>|</m:t>
                        </m:r>
                        <m:r>
                          <m:rPr>
                            <m:nor/>
                          </m:rPr>
                          <a:rPr lang="en-US" i="1" dirty="0"/>
                          <m:t>G</m:t>
                        </m:r>
                        <m:r>
                          <m:rPr>
                            <m:nor/>
                          </m:rPr>
                          <a:rPr lang="en-US" dirty="0"/>
                          <m:t>2</m:t>
                        </m:r>
                        <m:r>
                          <m:rPr>
                            <m:nor/>
                          </m:rPr>
                          <a:rPr lang="en-US" i="1" dirty="0"/>
                          <m:t>| − |</m:t>
                        </m:r>
                        <m:r>
                          <m:rPr>
                            <m:nor/>
                          </m:rPr>
                          <a:rPr lang="en-US" i="1" dirty="0"/>
                          <m:t>MCS</m:t>
                        </m:r>
                        <m:r>
                          <m:rPr>
                            <m:nor/>
                          </m:rPr>
                          <a:rPr lang="en-US" dirty="0"/>
                          <m:t>(</m:t>
                        </m:r>
                        <m:r>
                          <m:rPr>
                            <m:nor/>
                          </m:rPr>
                          <a:rPr lang="en-US" i="1" dirty="0"/>
                          <m:t>G</m:t>
                        </m:r>
                        <m:r>
                          <m:rPr>
                            <m:nor/>
                          </m:rPr>
                          <a:rPr lang="en-US" dirty="0"/>
                          <m:t>1</m:t>
                        </m:r>
                        <m:r>
                          <m:rPr>
                            <m:nor/>
                          </m:rPr>
                          <a:rPr lang="en-US" i="1" dirty="0"/>
                          <m:t>,</m:t>
                        </m:r>
                        <m:r>
                          <m:rPr>
                            <m:nor/>
                          </m:rPr>
                          <a:rPr lang="en-US" i="1" dirty="0"/>
                          <m:t>G</m:t>
                        </m:r>
                        <m:r>
                          <m:rPr>
                            <m:nor/>
                          </m:rPr>
                          <a:rPr lang="en-US" dirty="0"/>
                          <m:t>2)</m:t>
                        </m:r>
                        <m:r>
                          <m:rPr>
                            <m:nor/>
                          </m:rPr>
                          <a:rPr lang="en-US" i="1" dirty="0"/>
                          <m:t>|</m:t>
                        </m:r>
                      </m:den>
                    </m:f>
                  </m:oMath>
                </a14:m>
                <a:endParaRPr lang="sr-Latn-RS" i="1" dirty="0"/>
              </a:p>
              <a:p>
                <a:r>
                  <a:rPr lang="en-US" i="1" dirty="0"/>
                  <a:t>Max-normalized distance:</a:t>
                </a:r>
                <a:r>
                  <a:rPr lang="sr-Latn-RS" i="1" dirty="0"/>
                  <a:t> </a:t>
                </a:r>
                <a:r>
                  <a:rPr lang="en-US" i="1" dirty="0" err="1"/>
                  <a:t>MDist</a:t>
                </a:r>
                <a:r>
                  <a:rPr lang="en-US" dirty="0"/>
                  <a:t>(</a:t>
                </a:r>
                <a:r>
                  <a:rPr lang="en-US" i="1" dirty="0"/>
                  <a:t>G</a:t>
                </a:r>
                <a:r>
                  <a:rPr lang="en-US" dirty="0"/>
                  <a:t>1</a:t>
                </a:r>
                <a:r>
                  <a:rPr lang="en-US" i="1" dirty="0"/>
                  <a:t>,G</a:t>
                </a:r>
                <a:r>
                  <a:rPr lang="en-US" dirty="0"/>
                  <a:t>2) = 1 </a:t>
                </a:r>
                <a:r>
                  <a:rPr lang="en-US" i="1" dirty="0"/>
                  <a:t>− </a:t>
                </a:r>
                <a:r>
                  <a:rPr lang="sr-Latn-RS" i="1" dirty="0"/>
                  <a:t> </a:t>
                </a:r>
                <a14:m>
                  <m:oMath xmlns:m="http://schemas.openxmlformats.org/officeDocument/2006/math">
                    <m:f>
                      <m:fPr>
                        <m:ctrlPr>
                          <a:rPr lang="en-US" i="1">
                            <a:latin typeface="Cambria Math" panose="02040503050406030204" pitchFamily="18" charset="0"/>
                          </a:rPr>
                        </m:ctrlPr>
                      </m:fPr>
                      <m:num>
                        <m:r>
                          <m:rPr>
                            <m:nor/>
                          </m:rPr>
                          <a:rPr lang="en-US" i="1"/>
                          <m:t>|</m:t>
                        </m:r>
                        <m:r>
                          <m:rPr>
                            <m:nor/>
                          </m:rPr>
                          <a:rPr lang="en-US" i="1"/>
                          <m:t>MCS</m:t>
                        </m:r>
                        <m:r>
                          <m:rPr>
                            <m:nor/>
                          </m:rPr>
                          <a:rPr lang="en-US"/>
                          <m:t>(</m:t>
                        </m:r>
                        <m:r>
                          <m:rPr>
                            <m:nor/>
                          </m:rPr>
                          <a:rPr lang="en-US" i="1"/>
                          <m:t>G</m:t>
                        </m:r>
                        <m:r>
                          <m:rPr>
                            <m:nor/>
                          </m:rPr>
                          <a:rPr lang="en-US"/>
                          <m:t>1</m:t>
                        </m:r>
                        <m:r>
                          <m:rPr>
                            <m:nor/>
                          </m:rPr>
                          <a:rPr lang="en-US" i="1"/>
                          <m:t>,</m:t>
                        </m:r>
                        <m:r>
                          <m:rPr>
                            <m:nor/>
                          </m:rPr>
                          <a:rPr lang="en-US" i="1"/>
                          <m:t>G</m:t>
                        </m:r>
                        <m:r>
                          <m:rPr>
                            <m:nor/>
                          </m:rPr>
                          <a:rPr lang="en-US"/>
                          <m:t>2)</m:t>
                        </m:r>
                        <m:r>
                          <m:rPr>
                            <m:nor/>
                          </m:rPr>
                          <a:rPr lang="en-US" i="1"/>
                          <m:t>|</m:t>
                        </m:r>
                      </m:num>
                      <m:den>
                        <m:r>
                          <m:rPr>
                            <m:nor/>
                          </m:rPr>
                          <a:rPr lang="en-US"/>
                          <m:t>max</m:t>
                        </m:r>
                        <m:r>
                          <m:rPr>
                            <m:nor/>
                          </m:rPr>
                          <a:rPr lang="en-US" i="1"/>
                          <m:t>{|</m:t>
                        </m:r>
                        <m:r>
                          <m:rPr>
                            <m:nor/>
                          </m:rPr>
                          <a:rPr lang="en-US" i="1"/>
                          <m:t>G</m:t>
                        </m:r>
                        <m:r>
                          <m:rPr>
                            <m:nor/>
                          </m:rPr>
                          <a:rPr lang="en-US"/>
                          <m:t>1</m:t>
                        </m:r>
                        <m:r>
                          <m:rPr>
                            <m:nor/>
                          </m:rPr>
                          <a:rPr lang="en-US" i="1"/>
                          <m:t>|, |</m:t>
                        </m:r>
                        <m:r>
                          <m:rPr>
                            <m:nor/>
                          </m:rPr>
                          <a:rPr lang="en-US" i="1"/>
                          <m:t>G</m:t>
                        </m:r>
                        <m:r>
                          <m:rPr>
                            <m:nor/>
                          </m:rPr>
                          <a:rPr lang="en-US"/>
                          <m:t>2</m:t>
                        </m:r>
                        <m:r>
                          <m:rPr>
                            <m:nor/>
                          </m:rPr>
                          <a:rPr lang="en-US" i="1"/>
                          <m:t>|}</m:t>
                        </m:r>
                      </m:den>
                    </m:f>
                  </m:oMath>
                </a14:m>
                <a:endParaRPr lang="en-US" dirty="0"/>
              </a:p>
            </p:txBody>
          </p:sp>
        </mc:Choice>
        <mc:Fallback>
          <p:sp>
            <p:nvSpPr>
              <p:cNvPr id="3" name="Content Placeholder 2">
                <a:extLst>
                  <a:ext uri="{FF2B5EF4-FFF2-40B4-BE49-F238E27FC236}">
                    <a16:creationId xmlns:a16="http://schemas.microsoft.com/office/drawing/2014/main" id="{F1B640B1-EF17-320D-0D22-F72552785F46}"/>
                  </a:ext>
                </a:extLst>
              </p:cNvPr>
              <p:cNvSpPr>
                <a:spLocks noGrp="1" noRot="1" noChangeAspect="1" noMove="1" noResize="1" noEditPoints="1" noAdjustHandles="1" noChangeArrowheads="1" noChangeShapeType="1" noTextEdit="1"/>
              </p:cNvSpPr>
              <p:nvPr>
                <p:ph idx="1"/>
              </p:nvPr>
            </p:nvSpPr>
            <p:spPr>
              <a:xfrm>
                <a:off x="1154954" y="2603500"/>
                <a:ext cx="10100144" cy="3416300"/>
              </a:xfrm>
              <a:blipFill>
                <a:blip r:embed="rId2"/>
                <a:stretch>
                  <a:fillRect l="-121" t="-891"/>
                </a:stretch>
              </a:blipFill>
            </p:spPr>
            <p:txBody>
              <a:bodyPr/>
              <a:lstStyle/>
              <a:p>
                <a:r>
                  <a:rPr lang="en-US">
                    <a:noFill/>
                  </a:rPr>
                  <a:t> </a:t>
                </a:r>
              </a:p>
            </p:txBody>
          </p:sp>
        </mc:Fallback>
      </mc:AlternateContent>
    </p:spTree>
    <p:extLst>
      <p:ext uri="{BB962C8B-B14F-4D97-AF65-F5344CB8AC3E}">
        <p14:creationId xmlns:p14="http://schemas.microsoft.com/office/powerpoint/2010/main" val="2583334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D429-9151-9321-5F4A-15A05AC1C7B5}"/>
              </a:ext>
            </a:extLst>
          </p:cNvPr>
          <p:cNvSpPr>
            <a:spLocks noGrp="1"/>
          </p:cNvSpPr>
          <p:nvPr>
            <p:ph type="title"/>
          </p:nvPr>
        </p:nvSpPr>
        <p:spPr/>
        <p:txBody>
          <a:bodyPr/>
          <a:lstStyle/>
          <a:p>
            <a:r>
              <a:rPr lang="en-US" dirty="0"/>
              <a:t>Graph edit distance</a:t>
            </a:r>
          </a:p>
        </p:txBody>
      </p:sp>
      <p:sp>
        <p:nvSpPr>
          <p:cNvPr id="3" name="Content Placeholder 2">
            <a:extLst>
              <a:ext uri="{FF2B5EF4-FFF2-40B4-BE49-F238E27FC236}">
                <a16:creationId xmlns:a16="http://schemas.microsoft.com/office/drawing/2014/main" id="{CBA54561-1FD2-1FE7-285C-51FCA7BE1082}"/>
              </a:ext>
            </a:extLst>
          </p:cNvPr>
          <p:cNvSpPr>
            <a:spLocks noGrp="1"/>
          </p:cNvSpPr>
          <p:nvPr>
            <p:ph idx="1"/>
          </p:nvPr>
        </p:nvSpPr>
        <p:spPr>
          <a:xfrm>
            <a:off x="937860" y="2445343"/>
            <a:ext cx="4302581" cy="3695136"/>
          </a:xfrm>
        </p:spPr>
        <p:txBody>
          <a:bodyPr/>
          <a:lstStyle/>
          <a:p>
            <a:r>
              <a:rPr lang="en-US" dirty="0"/>
              <a:t>Minimum cost of operations needed to transform one graph into another</a:t>
            </a:r>
          </a:p>
          <a:p>
            <a:r>
              <a:rPr lang="en-US" dirty="0"/>
              <a:t>We have costs of</a:t>
            </a:r>
            <a:r>
              <a:rPr lang="sr-Latn-RS" dirty="0"/>
              <a:t>:</a:t>
            </a:r>
          </a:p>
          <a:p>
            <a:pPr lvl="1">
              <a:buFont typeface="Wingdings" panose="05000000000000000000" pitchFamily="2" charset="2"/>
              <a:buChar char="v"/>
            </a:pPr>
            <a:r>
              <a:rPr lang="en-US" dirty="0"/>
              <a:t>Deleting, inserting and changing labels of nodes</a:t>
            </a:r>
            <a:endParaRPr lang="sr-Latn-RS" dirty="0"/>
          </a:p>
          <a:p>
            <a:pPr lvl="1">
              <a:buFont typeface="Wingdings" panose="05000000000000000000" pitchFamily="2" charset="2"/>
              <a:buChar char="v"/>
            </a:pPr>
            <a:r>
              <a:rPr lang="en-US" dirty="0"/>
              <a:t>Deleting and inserting edges (possibly changing weights too)</a:t>
            </a:r>
            <a:endParaRPr lang="sr-Latn-RS" dirty="0"/>
          </a:p>
          <a:p>
            <a:pPr marL="457200" lvl="1" indent="0">
              <a:buNone/>
            </a:pPr>
            <a:r>
              <a:rPr lang="sr-Latn-RS" dirty="0"/>
              <a:t> </a:t>
            </a:r>
            <a:endParaRPr lang="en-US" dirty="0"/>
          </a:p>
        </p:txBody>
      </p:sp>
      <p:pic>
        <p:nvPicPr>
          <p:cNvPr id="5" name="Picture 4">
            <a:extLst>
              <a:ext uri="{FF2B5EF4-FFF2-40B4-BE49-F238E27FC236}">
                <a16:creationId xmlns:a16="http://schemas.microsoft.com/office/drawing/2014/main" id="{494D8E8D-F769-238F-6E28-982286ABB3A0}"/>
              </a:ext>
            </a:extLst>
          </p:cNvPr>
          <p:cNvPicPr>
            <a:picLocks noChangeAspect="1"/>
          </p:cNvPicPr>
          <p:nvPr/>
        </p:nvPicPr>
        <p:blipFill>
          <a:blip r:embed="rId2"/>
          <a:stretch>
            <a:fillRect/>
          </a:stretch>
        </p:blipFill>
        <p:spPr>
          <a:xfrm>
            <a:off x="5393986" y="2445343"/>
            <a:ext cx="6534486" cy="4229317"/>
          </a:xfrm>
          <a:prstGeom prst="rect">
            <a:avLst/>
          </a:prstGeom>
          <a:ln>
            <a:noFill/>
          </a:ln>
          <a:effectLst>
            <a:softEdge rad="112500"/>
          </a:effectLst>
        </p:spPr>
      </p:pic>
      <p:sp>
        <p:nvSpPr>
          <p:cNvPr id="6" name="TextBox 5">
            <a:extLst>
              <a:ext uri="{FF2B5EF4-FFF2-40B4-BE49-F238E27FC236}">
                <a16:creationId xmlns:a16="http://schemas.microsoft.com/office/drawing/2014/main" id="{7723752C-DC52-A59A-72ED-C9C469311B55}"/>
              </a:ext>
            </a:extLst>
          </p:cNvPr>
          <p:cNvSpPr txBox="1"/>
          <p:nvPr/>
        </p:nvSpPr>
        <p:spPr>
          <a:xfrm>
            <a:off x="937860" y="5126953"/>
            <a:ext cx="4173101" cy="923330"/>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dirty="0"/>
              <a:t>We can establish some order of operations that does not change the generality</a:t>
            </a:r>
          </a:p>
        </p:txBody>
      </p:sp>
    </p:spTree>
    <p:extLst>
      <p:ext uri="{BB962C8B-B14F-4D97-AF65-F5344CB8AC3E}">
        <p14:creationId xmlns:p14="http://schemas.microsoft.com/office/powerpoint/2010/main" val="3764822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2A154-CC30-D2DE-8C1F-AC46D6805E1A}"/>
              </a:ext>
            </a:extLst>
          </p:cNvPr>
          <p:cNvSpPr>
            <a:spLocks noGrp="1"/>
          </p:cNvSpPr>
          <p:nvPr>
            <p:ph type="title"/>
          </p:nvPr>
        </p:nvSpPr>
        <p:spPr/>
        <p:txBody>
          <a:bodyPr/>
          <a:lstStyle/>
          <a:p>
            <a:r>
              <a:rPr lang="en-US" dirty="0"/>
              <a:t>Topologic graph descriptors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A9857D-7374-3BA8-6FE7-5750AD3BB3AD}"/>
                  </a:ext>
                </a:extLst>
              </p:cNvPr>
              <p:cNvSpPr>
                <a:spLocks noGrp="1"/>
              </p:cNvSpPr>
              <p:nvPr>
                <p:ph idx="1"/>
              </p:nvPr>
            </p:nvSpPr>
            <p:spPr>
              <a:xfrm>
                <a:off x="1154954" y="2603500"/>
                <a:ext cx="8825659" cy="3680342"/>
              </a:xfrm>
            </p:spPr>
            <p:txBody>
              <a:bodyPr>
                <a:normAutofit/>
              </a:bodyPr>
              <a:lstStyle/>
              <a:p>
                <a:r>
                  <a:rPr lang="en-US" dirty="0"/>
                  <a:t>We convert the graph into a list of properties, hopefully encoding the important properties</a:t>
                </a:r>
              </a:p>
              <a:p>
                <a:r>
                  <a:rPr lang="en-US" dirty="0"/>
                  <a:t>Some popular topologic graph descriptors</a:t>
                </a:r>
                <a:r>
                  <a:rPr lang="sr-Latn-RS" dirty="0"/>
                  <a:t>: </a:t>
                </a:r>
              </a:p>
              <a:p>
                <a:pPr lvl="1">
                  <a:buFont typeface="Wingdings" panose="05000000000000000000" pitchFamily="2" charset="2"/>
                  <a:buChar char="v"/>
                </a:pPr>
                <a:r>
                  <a:rPr lang="sr-Latn-RS" i="1" dirty="0"/>
                  <a:t>Circuit Rank: </a:t>
                </a:r>
                <a:r>
                  <a:rPr lang="en-US" dirty="0"/>
                  <a:t>The number of edges removed to make the graph acyclic</a:t>
                </a:r>
                <a:endParaRPr lang="sr-Latn-RS" dirty="0"/>
              </a:p>
              <a:p>
                <a:pPr lvl="1">
                  <a:buFont typeface="Wingdings" panose="05000000000000000000" pitchFamily="2" charset="2"/>
                  <a:buChar char="v"/>
                </a:pPr>
                <a:r>
                  <a:rPr lang="sr-Latn-RS" i="1" dirty="0"/>
                  <a:t>Estrada </a:t>
                </a:r>
                <a:r>
                  <a:rPr lang="sr-Latn-RS" dirty="0" err="1"/>
                  <a:t>inde</a:t>
                </a:r>
                <a:r>
                  <a:rPr lang="en-US" dirty="0"/>
                  <a:t>x</a:t>
                </a:r>
                <a:r>
                  <a:rPr lang="sr-Latn-RS" dirty="0"/>
                  <a:t>: </a:t>
                </a:r>
                <a:r>
                  <a:rPr lang="en-US" i="1" dirty="0"/>
                  <a:t>E</a:t>
                </a:r>
                <a:r>
                  <a:rPr lang="en-US" dirty="0"/>
                  <a:t>(</a:t>
                </a:r>
                <a:r>
                  <a:rPr lang="en-US" i="1" dirty="0"/>
                  <a:t>G</a:t>
                </a:r>
                <a:r>
                  <a:rPr lang="en-US" dirty="0"/>
                  <a:t>) =</a:t>
                </a:r>
                <a:r>
                  <a:rPr lang="sr-Latn-RS" dirty="0"/>
                  <a:t> </a:t>
                </a:r>
                <a14:m>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a:latin typeface="Cambria Math" panose="02040503050406030204" pitchFamily="18" charset="0"/>
                              </a:rPr>
                            </m:ctrlPr>
                          </m:sSupPr>
                          <m:e>
                            <m:r>
                              <a:rPr lang="en-US" b="0" i="1" smtClean="0">
                                <a:latin typeface="Cambria Math" panose="02040503050406030204" pitchFamily="18" charset="0"/>
                              </a:rPr>
                              <m:t>𝑒</m:t>
                            </m:r>
                          </m:e>
                          <m:sup>
                            <m:sSub>
                              <m:sSubPr>
                                <m:ctrlPr>
                                  <a:rPr lang="en-US" i="1" smtClean="0">
                                    <a:latin typeface="Cambria Math" panose="02040503050406030204" pitchFamily="18" charset="0"/>
                                  </a:rPr>
                                </m:ctrlPr>
                              </m:sSubPr>
                              <m:e>
                                <m:r>
                                  <a:rPr lang="en-US" sz="1900" i="1" smtClean="0">
                                    <a:solidFill>
                                      <a:schemeClr val="tx1"/>
                                    </a:solidFill>
                                    <a:latin typeface="Cambria Math" panose="02040503050406030204" pitchFamily="18" charset="0"/>
                                  </a:rPr>
                                  <m:t>𝜆</m:t>
                                </m:r>
                              </m:e>
                              <m:sub>
                                <m:r>
                                  <a:rPr lang="en-US" b="0" i="1" smtClean="0">
                                    <a:latin typeface="Cambria Math" panose="02040503050406030204" pitchFamily="18" charset="0"/>
                                  </a:rPr>
                                  <m:t>𝑖</m:t>
                                </m:r>
                              </m:sub>
                            </m:sSub>
                          </m:sup>
                        </m:sSup>
                      </m:e>
                    </m:nary>
                  </m:oMath>
                </a14:m>
                <a:r>
                  <a:rPr lang="sr-Latn-RS" dirty="0"/>
                  <a:t>  </a:t>
                </a:r>
                <a:r>
                  <a:rPr lang="en-US" dirty="0"/>
                  <a:t>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sz="1800" i="1">
                            <a:solidFill>
                              <a:schemeClr val="tx1"/>
                            </a:solidFill>
                            <a:latin typeface="Cambria Math" panose="02040503050406030204" pitchFamily="18" charset="0"/>
                          </a:rPr>
                          <m:t>𝜆</m:t>
                        </m:r>
                      </m:e>
                      <m:sub>
                        <m:r>
                          <a:rPr lang="en-US" i="1">
                            <a:latin typeface="Cambria Math" panose="02040503050406030204" pitchFamily="18" charset="0"/>
                          </a:rPr>
                          <m:t>𝑖</m:t>
                        </m:r>
                      </m:sub>
                    </m:sSub>
                  </m:oMath>
                </a14:m>
                <a:r>
                  <a:rPr lang="sr-Latn-RS" dirty="0"/>
                  <a:t> </a:t>
                </a:r>
                <a:r>
                  <a:rPr lang="en-US" dirty="0"/>
                  <a:t>are eigenvectors of adjacency matrix)</a:t>
                </a:r>
                <a:endParaRPr lang="sr-Latn-RS" dirty="0"/>
              </a:p>
              <a:p>
                <a:pPr lvl="1">
                  <a:buFont typeface="Wingdings" panose="05000000000000000000" pitchFamily="2" charset="2"/>
                  <a:buChar char="v"/>
                </a:pPr>
                <a:r>
                  <a:rPr lang="sr-Latn-RS" i="1" dirty="0" err="1"/>
                  <a:t>Randic</a:t>
                </a:r>
                <a:r>
                  <a:rPr lang="sr-Latn-RS" dirty="0"/>
                  <a:t> </a:t>
                </a:r>
                <a:r>
                  <a:rPr lang="sr-Latn-RS" dirty="0" err="1"/>
                  <a:t>inde</a:t>
                </a:r>
                <a:r>
                  <a:rPr lang="en-US" dirty="0"/>
                  <a:t>x</a:t>
                </a:r>
                <a:r>
                  <a:rPr lang="sr-Latn-RS" dirty="0"/>
                  <a:t>: </a:t>
                </a:r>
                <a:r>
                  <a:rPr lang="en-US" i="1" dirty="0"/>
                  <a:t>R</a:t>
                </a:r>
                <a:r>
                  <a:rPr lang="en-US" dirty="0"/>
                  <a:t>(</a:t>
                </a:r>
                <a:r>
                  <a:rPr lang="en-US" i="1" dirty="0"/>
                  <a:t>G</a:t>
                </a:r>
                <a:r>
                  <a:rPr lang="en-US" dirty="0"/>
                  <a:t>) =</a:t>
                </a:r>
                <a:r>
                  <a:rPr lang="sr-Latn-RS" dirty="0"/>
                  <a:t> </a:t>
                </a:r>
                <a14:m>
                  <m:oMath xmlns:m="http://schemas.openxmlformats.org/officeDocument/2006/math">
                    <m:nary>
                      <m:naryPr>
                        <m:chr m:val="∑"/>
                        <m:supHide m:val="on"/>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sr-Latn-RS" b="0" i="1" smtClean="0">
                            <a:latin typeface="Cambria Math" panose="02040503050406030204" pitchFamily="18" charset="0"/>
                          </a:rPr>
                          <m:t>, </m:t>
                        </m:r>
                        <m:r>
                          <a:rPr lang="sr-Latn-R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𝐺</m:t>
                        </m:r>
                      </m:sub>
                      <m:sup/>
                      <m:e>
                        <m:f>
                          <m:fPr>
                            <m:type m:val="lin"/>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rPr>
                                      <m:t>𝑑</m:t>
                                    </m:r>
                                  </m:e>
                                  <m:sub>
                                    <m:r>
                                      <a:rPr lang="en-US" b="0" i="1" smtClean="0">
                                        <a:latin typeface="Cambria Math" panose="02040503050406030204" pitchFamily="18" charset="0"/>
                                      </a:rPr>
                                      <m:t>𝑗</m:t>
                                    </m:r>
                                  </m:sub>
                                </m:sSub>
                              </m:e>
                            </m:rad>
                          </m:den>
                        </m:f>
                      </m:e>
                    </m:nary>
                  </m:oMath>
                </a14:m>
                <a:r>
                  <a:rPr lang="en-US" dirty="0"/>
                  <a:t> </a:t>
                </a:r>
                <a:r>
                  <a:rPr lang="sr-Latn-RS" dirty="0"/>
                  <a:t>  </a:t>
                </a:r>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a14:m>
                <a:r>
                  <a:rPr lang="sr-Latn-RS" dirty="0"/>
                  <a:t> </a:t>
                </a:r>
                <a:r>
                  <a:rPr lang="en-US" dirty="0"/>
                  <a:t>is degree of node </a:t>
                </a:r>
                <a:r>
                  <a:rPr lang="en-US" i="1" dirty="0" err="1"/>
                  <a:t>i</a:t>
                </a:r>
                <a:r>
                  <a:rPr lang="en-US" dirty="0"/>
                  <a:t> of graph G)</a:t>
                </a:r>
              </a:p>
              <a:p>
                <a:pPr lvl="1">
                  <a:buFont typeface="Wingdings" panose="05000000000000000000" pitchFamily="2" charset="2"/>
                  <a:buChar char="v"/>
                </a:pPr>
                <a:r>
                  <a:rPr lang="sr-Latn-RS" i="1" dirty="0"/>
                  <a:t>Weiner, Morgan, </a:t>
                </a:r>
                <a:r>
                  <a:rPr lang="sr-Latn-RS" i="1" dirty="0" err="1"/>
                  <a:t>Balaban</a:t>
                </a:r>
                <a:r>
                  <a:rPr lang="sr-Latn-RS" i="1" dirty="0"/>
                  <a:t> </a:t>
                </a:r>
                <a:r>
                  <a:rPr lang="sr-Latn-RS" dirty="0" err="1"/>
                  <a:t>inde</a:t>
                </a:r>
                <a:r>
                  <a:rPr lang="en-US" dirty="0" err="1"/>
                  <a:t>ces</a:t>
                </a:r>
                <a:r>
                  <a:rPr lang="sr-Latn-RS" dirty="0"/>
                  <a:t>…</a:t>
                </a:r>
              </a:p>
              <a:p>
                <a:r>
                  <a:rPr lang="en-US" dirty="0"/>
                  <a:t>But it can also be much simpler: the number of nodes, the number of edges, the largest/smallest node degree, the number of graph components, the diameter of the graph...</a:t>
                </a:r>
              </a:p>
            </p:txBody>
          </p:sp>
        </mc:Choice>
        <mc:Fallback>
          <p:sp>
            <p:nvSpPr>
              <p:cNvPr id="3" name="Content Placeholder 2">
                <a:extLst>
                  <a:ext uri="{FF2B5EF4-FFF2-40B4-BE49-F238E27FC236}">
                    <a16:creationId xmlns:a16="http://schemas.microsoft.com/office/drawing/2014/main" id="{79A9857D-7374-3BA8-6FE7-5750AD3BB3AD}"/>
                  </a:ext>
                </a:extLst>
              </p:cNvPr>
              <p:cNvSpPr>
                <a:spLocks noGrp="1" noRot="1" noChangeAspect="1" noMove="1" noResize="1" noEditPoints="1" noAdjustHandles="1" noChangeArrowheads="1" noChangeShapeType="1" noTextEdit="1"/>
              </p:cNvSpPr>
              <p:nvPr>
                <p:ph idx="1"/>
              </p:nvPr>
            </p:nvSpPr>
            <p:spPr>
              <a:xfrm>
                <a:off x="1154954" y="2603500"/>
                <a:ext cx="8825659" cy="3680342"/>
              </a:xfrm>
              <a:blipFill>
                <a:blip r:embed="rId2"/>
                <a:stretch>
                  <a:fillRect l="-138" t="-828"/>
                </a:stretch>
              </a:blipFill>
            </p:spPr>
            <p:txBody>
              <a:bodyPr/>
              <a:lstStyle/>
              <a:p>
                <a:r>
                  <a:rPr lang="en-US">
                    <a:noFill/>
                  </a:rPr>
                  <a:t> </a:t>
                </a:r>
              </a:p>
            </p:txBody>
          </p:sp>
        </mc:Fallback>
      </mc:AlternateContent>
    </p:spTree>
    <p:extLst>
      <p:ext uri="{BB962C8B-B14F-4D97-AF65-F5344CB8AC3E}">
        <p14:creationId xmlns:p14="http://schemas.microsoft.com/office/powerpoint/2010/main" val="3285941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12DFE-CF60-B764-8BCF-37AF9DE02FA2}"/>
              </a:ext>
            </a:extLst>
          </p:cNvPr>
          <p:cNvSpPr>
            <a:spLocks noGrp="1"/>
          </p:cNvSpPr>
          <p:nvPr>
            <p:ph type="title"/>
          </p:nvPr>
        </p:nvSpPr>
        <p:spPr/>
        <p:txBody>
          <a:bodyPr/>
          <a:lstStyle/>
          <a:p>
            <a:r>
              <a:rPr lang="en-US" dirty="0"/>
              <a:t>Frequent subgraph mining</a:t>
            </a:r>
          </a:p>
        </p:txBody>
      </p:sp>
      <p:sp>
        <p:nvSpPr>
          <p:cNvPr id="3" name="Content Placeholder 2">
            <a:extLst>
              <a:ext uri="{FF2B5EF4-FFF2-40B4-BE49-F238E27FC236}">
                <a16:creationId xmlns:a16="http://schemas.microsoft.com/office/drawing/2014/main" id="{9E0D40BF-460D-FCB7-3E25-0701A5D202EA}"/>
              </a:ext>
            </a:extLst>
          </p:cNvPr>
          <p:cNvSpPr>
            <a:spLocks noGrp="1"/>
          </p:cNvSpPr>
          <p:nvPr>
            <p:ph idx="1"/>
          </p:nvPr>
        </p:nvSpPr>
        <p:spPr>
          <a:xfrm>
            <a:off x="1066800" y="2261618"/>
            <a:ext cx="4689624" cy="3931920"/>
          </a:xfrm>
        </p:spPr>
        <p:txBody>
          <a:bodyPr/>
          <a:lstStyle/>
          <a:p>
            <a:r>
              <a:rPr lang="en-US" dirty="0"/>
              <a:t>We’re using </a:t>
            </a:r>
            <a:r>
              <a:rPr lang="en-US" dirty="0" err="1"/>
              <a:t>Apriori</a:t>
            </a:r>
            <a:r>
              <a:rPr lang="en-US" dirty="0"/>
              <a:t> algorithm</a:t>
            </a:r>
            <a:endParaRPr lang="sr-Latn-RS" dirty="0"/>
          </a:p>
        </p:txBody>
      </p:sp>
      <p:pic>
        <p:nvPicPr>
          <p:cNvPr id="3074" name="Picture 2">
            <a:extLst>
              <a:ext uri="{FF2B5EF4-FFF2-40B4-BE49-F238E27FC236}">
                <a16:creationId xmlns:a16="http://schemas.microsoft.com/office/drawing/2014/main" id="{DBDAA0FE-AD0C-6C84-48F4-57E7C672F2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63" b="5075"/>
          <a:stretch>
            <a:fillRect/>
          </a:stretch>
        </p:blipFill>
        <p:spPr bwMode="auto">
          <a:xfrm>
            <a:off x="900806" y="2727624"/>
            <a:ext cx="4855618" cy="3333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0B2D043-BF47-FD92-8834-0E09462A8EF2}"/>
              </a:ext>
            </a:extLst>
          </p:cNvPr>
          <p:cNvPicPr>
            <a:picLocks noChangeAspect="1"/>
          </p:cNvPicPr>
          <p:nvPr/>
        </p:nvPicPr>
        <p:blipFill>
          <a:blip r:embed="rId3"/>
          <a:stretch>
            <a:fillRect/>
          </a:stretch>
        </p:blipFill>
        <p:spPr>
          <a:xfrm>
            <a:off x="5998567" y="2261618"/>
            <a:ext cx="5988358" cy="3664138"/>
          </a:xfrm>
          <a:prstGeom prst="rect">
            <a:avLst/>
          </a:prstGeom>
          <a:ln>
            <a:noFill/>
          </a:ln>
          <a:effectLst>
            <a:softEdge rad="112500"/>
          </a:effectLst>
        </p:spPr>
      </p:pic>
    </p:spTree>
    <p:extLst>
      <p:ext uri="{BB962C8B-B14F-4D97-AF65-F5344CB8AC3E}">
        <p14:creationId xmlns:p14="http://schemas.microsoft.com/office/powerpoint/2010/main" val="2126629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TM02900722[[fn=Ion Boardroom]]</Template>
  <TotalTime>4099</TotalTime>
  <Words>1212</Words>
  <Application>Microsoft Office PowerPoint</Application>
  <PresentationFormat>Widescreen</PresentationFormat>
  <Paragraphs>132</Paragraphs>
  <Slides>24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Century Gothic</vt:lpstr>
      <vt:lpstr>Wingdings</vt:lpstr>
      <vt:lpstr>Wingdings 3</vt:lpstr>
      <vt:lpstr>Ion Boardroom</vt:lpstr>
      <vt:lpstr>Graph Data Mining</vt:lpstr>
      <vt:lpstr>Introduction</vt:lpstr>
      <vt:lpstr>Introduction</vt:lpstr>
      <vt:lpstr>Graph isomorphism</vt:lpstr>
      <vt:lpstr>Graph isomorphism</vt:lpstr>
      <vt:lpstr>Graph isomorphism</vt:lpstr>
      <vt:lpstr>Graph edit distance</vt:lpstr>
      <vt:lpstr>Topologic graph descriptors</vt:lpstr>
      <vt:lpstr>Frequent subgraph mining</vt:lpstr>
      <vt:lpstr>Frequent subgraph mining</vt:lpstr>
      <vt:lpstr>Results</vt:lpstr>
      <vt:lpstr>Results</vt:lpstr>
      <vt:lpstr>Results</vt:lpstr>
      <vt:lpstr>Problems</vt:lpstr>
      <vt:lpstr>Graph Neural Networks(GNNs)</vt:lpstr>
      <vt:lpstr>Graph Convolutional Networks (GCNs)</vt:lpstr>
      <vt:lpstr>Graph Convolutional Networks (GCNs)</vt:lpstr>
      <vt:lpstr>Aggregate</vt:lpstr>
      <vt:lpstr>Update</vt:lpstr>
      <vt:lpstr>Graph Attention Networks (GATs)</vt:lpstr>
      <vt:lpstr>Pooling</vt:lpstr>
      <vt:lpstr>Modifications</vt:lpstr>
      <vt:lpstr>Applications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Marko Cvijetinovic</dc:creator>
  <cp:lastModifiedBy>Marko Cvijetinovic</cp:lastModifiedBy>
  <cp:revision>252</cp:revision>
  <dcterms:created xsi:type="dcterms:W3CDTF">2026-01-28T21:23:39Z</dcterms:created>
  <dcterms:modified xsi:type="dcterms:W3CDTF">2026-02-10T22:47:11Z</dcterms:modified>
</cp:coreProperties>
</file>